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6" r:id="rId3"/>
    <p:sldId id="258" r:id="rId4"/>
    <p:sldId id="259" r:id="rId5"/>
    <p:sldId id="263" r:id="rId6"/>
    <p:sldId id="264" r:id="rId7"/>
    <p:sldId id="260" r:id="rId8"/>
    <p:sldId id="261" r:id="rId9"/>
    <p:sldId id="262" r:id="rId10"/>
    <p:sldId id="265" r:id="rId11"/>
    <p:sldId id="266" r:id="rId12"/>
    <p:sldId id="267" r:id="rId13"/>
    <p:sldId id="268" r:id="rId14"/>
    <p:sldId id="269" r:id="rId15"/>
    <p:sldId id="270" r:id="rId1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28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9B48820-2CC4-4E7E-B34F-457905B06AE5}" type="datetimeFigureOut">
              <a:rPr lang="en-US" smtClean="0"/>
              <a:pPr/>
              <a:t>8/16/2017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1E29D1F-B67F-45A2-A437-239490B7FECD}"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AC3F32F-1272-4CFE-B00D-0078560D1E09}" type="datetimeFigureOut">
              <a:rPr lang="en-US" smtClean="0"/>
              <a:pPr/>
              <a:t>8/16/2017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035D4D3-CBFE-434A-846B-1D4B6B9EDDC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3C8414-3C53-40DB-9130-B3BCF07E4574}" type="datetimeFigureOut">
              <a:rPr lang="en-US" smtClean="0"/>
              <a:pPr/>
              <a:t>8/16/2017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6F076-6E04-45AE-A609-690D121BBE9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3C8414-3C53-40DB-9130-B3BCF07E4574}" type="datetimeFigureOut">
              <a:rPr lang="en-US" smtClean="0"/>
              <a:pPr/>
              <a:t>8/16/2017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6F076-6E04-45AE-A609-690D121BBE9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3C8414-3C53-40DB-9130-B3BCF07E4574}" type="datetimeFigureOut">
              <a:rPr lang="en-US" smtClean="0"/>
              <a:pPr/>
              <a:t>8/16/2017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6F076-6E04-45AE-A609-690D121BBE9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3C8414-3C53-40DB-9130-B3BCF07E4574}" type="datetimeFigureOut">
              <a:rPr lang="en-US" smtClean="0"/>
              <a:pPr/>
              <a:t>8/16/2017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6F076-6E04-45AE-A609-690D121BBE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3C8414-3C53-40DB-9130-B3BCF07E4574}" type="datetimeFigureOut">
              <a:rPr lang="en-US" smtClean="0"/>
              <a:pPr/>
              <a:t>8/16/2017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6F076-6E04-45AE-A609-690D121BBE9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3C8414-3C53-40DB-9130-B3BCF07E4574}" type="datetimeFigureOut">
              <a:rPr lang="en-US" smtClean="0"/>
              <a:pPr/>
              <a:t>8/16/2017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76F076-6E04-45AE-A609-690D121BBE9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3C8414-3C53-40DB-9130-B3BCF07E4574}" type="datetimeFigureOut">
              <a:rPr lang="en-US" smtClean="0"/>
              <a:pPr/>
              <a:t>8/16/2017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76F076-6E04-45AE-A609-690D121BBE9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3C8414-3C53-40DB-9130-B3BCF07E4574}" type="datetimeFigureOut">
              <a:rPr lang="en-US" smtClean="0"/>
              <a:pPr/>
              <a:t>8/16/2017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76F076-6E04-45AE-A609-690D121BBE9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C8414-3C53-40DB-9130-B3BCF07E4574}" type="datetimeFigureOut">
              <a:rPr lang="en-US" smtClean="0"/>
              <a:pPr/>
              <a:t>8/16/2017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76F076-6E04-45AE-A609-690D121BBE9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C8414-3C53-40DB-9130-B3BCF07E4574}" type="datetimeFigureOut">
              <a:rPr lang="en-US" smtClean="0"/>
              <a:pPr/>
              <a:t>8/16/2017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76F076-6E04-45AE-A609-690D121BBE9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C8414-3C53-40DB-9130-B3BCF07E4574}" type="datetimeFigureOut">
              <a:rPr lang="en-US" smtClean="0"/>
              <a:pPr/>
              <a:t>8/16/2017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76F076-6E04-45AE-A609-690D121BBE9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C8414-3C53-40DB-9130-B3BCF07E4574}" type="datetimeFigureOut">
              <a:rPr lang="en-US" smtClean="0"/>
              <a:pPr/>
              <a:t>8/16/2017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6F076-6E04-45AE-A609-690D121BBE9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33400"/>
            <a:ext cx="9144000" cy="646331"/>
          </a:xfrm>
          <a:prstGeom prst="rect">
            <a:avLst/>
          </a:prstGeom>
          <a:noFill/>
        </p:spPr>
        <p:txBody>
          <a:bodyPr wrap="square" rtlCol="0">
            <a:spAutoFit/>
          </a:bodyPr>
          <a:lstStyle/>
          <a:p>
            <a:pPr algn="ctr"/>
            <a:r>
              <a:rPr lang="en-GB" sz="3600" b="1" dirty="0" smtClean="0">
                <a:cs typeface="Times New Roman" pitchFamily="18" charset="0"/>
              </a:rPr>
              <a:t>  NATIONAL HYDROLOGY PROJECT</a:t>
            </a:r>
            <a:endParaRPr lang="en-GB" sz="3600" b="1" dirty="0">
              <a:cs typeface="Times New Roman" pitchFamily="18" charset="0"/>
            </a:endParaRPr>
          </a:p>
        </p:txBody>
      </p:sp>
      <p:pic>
        <p:nvPicPr>
          <p:cNvPr id="19457" name="Picture 1" descr="D:\GSDA\Bhujal english logo.jpg"/>
          <p:cNvPicPr>
            <a:picLocks noChangeAspect="1" noChangeArrowheads="1"/>
          </p:cNvPicPr>
          <p:nvPr/>
        </p:nvPicPr>
        <p:blipFill>
          <a:blip r:embed="rId2"/>
          <a:srcRect l="17276" t="16216" r="15541" b="16216"/>
          <a:stretch>
            <a:fillRect/>
          </a:stretch>
        </p:blipFill>
        <p:spPr bwMode="auto">
          <a:xfrm>
            <a:off x="3857620" y="2071678"/>
            <a:ext cx="1752599" cy="1762613"/>
          </a:xfrm>
          <a:prstGeom prst="rect">
            <a:avLst/>
          </a:prstGeom>
          <a:noFill/>
        </p:spPr>
      </p:pic>
      <p:sp>
        <p:nvSpPr>
          <p:cNvPr id="6" name="TextBox 5"/>
          <p:cNvSpPr txBox="1"/>
          <p:nvPr/>
        </p:nvSpPr>
        <p:spPr>
          <a:xfrm>
            <a:off x="0" y="4071942"/>
            <a:ext cx="9144000" cy="1938992"/>
          </a:xfrm>
          <a:prstGeom prst="rect">
            <a:avLst/>
          </a:prstGeom>
          <a:noFill/>
        </p:spPr>
        <p:txBody>
          <a:bodyPr wrap="square" rtlCol="0">
            <a:spAutoFit/>
          </a:bodyPr>
          <a:lstStyle/>
          <a:p>
            <a:pPr algn="ctr"/>
            <a:r>
              <a:rPr lang="en-GB" sz="2400" b="1" dirty="0" smtClean="0"/>
              <a:t>Directorate</a:t>
            </a:r>
          </a:p>
          <a:p>
            <a:pPr algn="ctr"/>
            <a:r>
              <a:rPr lang="en-GB" sz="2400" b="1" dirty="0" smtClean="0"/>
              <a:t>Groundwater Surveys and Development Agency</a:t>
            </a:r>
          </a:p>
          <a:p>
            <a:pPr algn="ctr"/>
            <a:r>
              <a:rPr lang="en-GB" sz="2400" b="1" dirty="0" smtClean="0"/>
              <a:t>Water Supply and Sanitation Department,</a:t>
            </a:r>
          </a:p>
          <a:p>
            <a:pPr algn="ctr"/>
            <a:r>
              <a:rPr lang="en-GB" sz="2400" b="1" dirty="0" smtClean="0"/>
              <a:t>Government of </a:t>
            </a:r>
            <a:r>
              <a:rPr lang="en-GB" sz="2400" b="1" dirty="0" err="1" smtClean="0"/>
              <a:t>Maharashtra</a:t>
            </a:r>
            <a:r>
              <a:rPr lang="en-GB" sz="2400" b="1" dirty="0" smtClean="0"/>
              <a:t>,</a:t>
            </a:r>
          </a:p>
          <a:p>
            <a:pPr algn="ctr"/>
            <a:r>
              <a:rPr lang="en-GB" sz="2400" b="1" dirty="0" smtClean="0"/>
              <a:t> </a:t>
            </a:r>
            <a:r>
              <a:rPr lang="en-GB" sz="2400" b="1" dirty="0" err="1" smtClean="0"/>
              <a:t>Pune</a:t>
            </a:r>
            <a:endParaRPr lang="en-GB"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5728"/>
            <a:ext cx="9144000" cy="830997"/>
          </a:xfrm>
          <a:prstGeom prst="rect">
            <a:avLst/>
          </a:prstGeom>
          <a:noFill/>
        </p:spPr>
        <p:txBody>
          <a:bodyPr wrap="square" rtlCol="0">
            <a:spAutoFit/>
          </a:bodyPr>
          <a:lstStyle/>
          <a:p>
            <a:pPr algn="ctr"/>
            <a:r>
              <a:rPr lang="en-GB" sz="2400" b="1" dirty="0">
                <a:solidFill>
                  <a:srgbClr val="C00000"/>
                </a:solidFill>
              </a:rPr>
              <a:t>Status of </a:t>
            </a:r>
            <a:r>
              <a:rPr lang="en-GB" sz="2400" b="1" dirty="0" err="1">
                <a:solidFill>
                  <a:srgbClr val="C00000"/>
                </a:solidFill>
              </a:rPr>
              <a:t>Hydromet</a:t>
            </a:r>
            <a:r>
              <a:rPr lang="en-GB" sz="2400" b="1" dirty="0">
                <a:solidFill>
                  <a:srgbClr val="C00000"/>
                </a:solidFill>
              </a:rPr>
              <a:t> Station, Reconciliation with state, CGWB, CWC,IMN etc. </a:t>
            </a:r>
          </a:p>
        </p:txBody>
      </p:sp>
      <p:sp>
        <p:nvSpPr>
          <p:cNvPr id="4" name="TextBox 3"/>
          <p:cNvSpPr txBox="1"/>
          <p:nvPr/>
        </p:nvSpPr>
        <p:spPr>
          <a:xfrm>
            <a:off x="0" y="1435230"/>
            <a:ext cx="9144000" cy="707886"/>
          </a:xfrm>
          <a:prstGeom prst="rect">
            <a:avLst/>
          </a:prstGeom>
          <a:noFill/>
        </p:spPr>
        <p:txBody>
          <a:bodyPr wrap="square" rtlCol="0">
            <a:spAutoFit/>
          </a:bodyPr>
          <a:lstStyle/>
          <a:p>
            <a:pPr algn="just"/>
            <a:r>
              <a:rPr lang="en-GB" sz="2000" dirty="0" smtClean="0"/>
              <a:t>Regarding this Sub-Committee Meeting was scheduled on 27-28  July 2017 at </a:t>
            </a:r>
            <a:r>
              <a:rPr lang="en-GB" sz="2000" dirty="0" err="1" smtClean="0"/>
              <a:t>Ahmedabad</a:t>
            </a:r>
            <a:r>
              <a:rPr lang="en-GB" sz="2000" dirty="0" smtClean="0"/>
              <a:t> but due to flood condition in Gujarat the meeting was postponed.</a:t>
            </a: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8604"/>
            <a:ext cx="9144000" cy="461665"/>
          </a:xfrm>
          <a:prstGeom prst="rect">
            <a:avLst/>
          </a:prstGeom>
          <a:noFill/>
        </p:spPr>
        <p:txBody>
          <a:bodyPr wrap="square" rtlCol="0">
            <a:spAutoFit/>
          </a:bodyPr>
          <a:lstStyle/>
          <a:p>
            <a:pPr algn="ctr"/>
            <a:r>
              <a:rPr lang="en-GB" sz="2400" b="1" dirty="0">
                <a:solidFill>
                  <a:srgbClr val="C00000"/>
                </a:solidFill>
              </a:rPr>
              <a:t>Status of State WRIS</a:t>
            </a:r>
          </a:p>
        </p:txBody>
      </p:sp>
      <p:sp>
        <p:nvSpPr>
          <p:cNvPr id="3" name="TextBox 2"/>
          <p:cNvSpPr txBox="1"/>
          <p:nvPr/>
        </p:nvSpPr>
        <p:spPr>
          <a:xfrm>
            <a:off x="1" y="1285860"/>
            <a:ext cx="9144000" cy="1015663"/>
          </a:xfrm>
          <a:prstGeom prst="rect">
            <a:avLst/>
          </a:prstGeom>
          <a:noFill/>
        </p:spPr>
        <p:txBody>
          <a:bodyPr wrap="square" rtlCol="0">
            <a:spAutoFit/>
          </a:bodyPr>
          <a:lstStyle/>
          <a:p>
            <a:pPr>
              <a:buFont typeface="Wingdings" pitchFamily="2" charset="2"/>
              <a:buChar char="Ø"/>
            </a:pPr>
            <a:r>
              <a:rPr lang="en-US" sz="2000" dirty="0" smtClean="0"/>
              <a:t>The information of groundwater levels and rainfall from 1971 to till date is managed</a:t>
            </a:r>
          </a:p>
          <a:p>
            <a:r>
              <a:rPr lang="en-US" sz="2000" dirty="0" smtClean="0"/>
              <a:t>And saved in Groundwater Estimation and Management System (GEMS), </a:t>
            </a:r>
          </a:p>
          <a:p>
            <a:r>
              <a:rPr lang="en-US" sz="2000" b="1" dirty="0" smtClean="0"/>
              <a:t>still it is in working condition in Maharashtra.</a:t>
            </a:r>
            <a:endParaRPr lang="en-US"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0042"/>
            <a:ext cx="9144000" cy="461665"/>
          </a:xfrm>
          <a:prstGeom prst="rect">
            <a:avLst/>
          </a:prstGeom>
          <a:noFill/>
        </p:spPr>
        <p:txBody>
          <a:bodyPr wrap="square" rtlCol="0">
            <a:spAutoFit/>
          </a:bodyPr>
          <a:lstStyle/>
          <a:p>
            <a:pPr algn="ctr"/>
            <a:r>
              <a:rPr lang="en-GB" sz="2400" b="1" dirty="0">
                <a:solidFill>
                  <a:srgbClr val="C00000"/>
                </a:solidFill>
              </a:rPr>
              <a:t>Status of Public Finance Management System (PFMS)</a:t>
            </a:r>
          </a:p>
        </p:txBody>
      </p:sp>
      <p:sp>
        <p:nvSpPr>
          <p:cNvPr id="3" name="TextBox 2"/>
          <p:cNvSpPr txBox="1"/>
          <p:nvPr/>
        </p:nvSpPr>
        <p:spPr>
          <a:xfrm>
            <a:off x="0" y="1214422"/>
            <a:ext cx="9144000" cy="707886"/>
          </a:xfrm>
          <a:prstGeom prst="rect">
            <a:avLst/>
          </a:prstGeom>
          <a:noFill/>
        </p:spPr>
        <p:txBody>
          <a:bodyPr wrap="square" rtlCol="0">
            <a:spAutoFit/>
          </a:bodyPr>
          <a:lstStyle/>
          <a:p>
            <a:pPr>
              <a:buFont typeface="Wingdings" pitchFamily="2" charset="2"/>
              <a:buChar char="Ø"/>
            </a:pPr>
            <a:r>
              <a:rPr lang="en-GB" sz="2000" dirty="0" smtClean="0"/>
              <a:t>PFMS Registration done.</a:t>
            </a:r>
          </a:p>
          <a:p>
            <a:pPr>
              <a:buFont typeface="Wingdings" pitchFamily="2" charset="2"/>
              <a:buChar char="Ø"/>
            </a:pPr>
            <a:r>
              <a:rPr lang="en-GB" sz="2000" dirty="0" smtClean="0"/>
              <a:t>Login created.</a:t>
            </a:r>
            <a:endParaRPr lang="en-GB"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85794"/>
            <a:ext cx="2416880" cy="461665"/>
          </a:xfrm>
          <a:prstGeom prst="rect">
            <a:avLst/>
          </a:prstGeom>
          <a:noFill/>
        </p:spPr>
        <p:txBody>
          <a:bodyPr wrap="none" rtlCol="0">
            <a:spAutoFit/>
          </a:bodyPr>
          <a:lstStyle/>
          <a:p>
            <a:r>
              <a:rPr lang="en-GB" sz="2400" b="1" dirty="0" smtClean="0">
                <a:solidFill>
                  <a:srgbClr val="C00000"/>
                </a:solidFill>
              </a:rPr>
              <a:t>Any Other Issues:</a:t>
            </a:r>
            <a:endParaRPr lang="en-GB" sz="2400" b="1" dirty="0">
              <a:solidFill>
                <a:srgbClr val="C00000"/>
              </a:solidFill>
            </a:endParaRPr>
          </a:p>
        </p:txBody>
      </p:sp>
      <p:sp>
        <p:nvSpPr>
          <p:cNvPr id="3" name="TextBox 2"/>
          <p:cNvSpPr txBox="1"/>
          <p:nvPr/>
        </p:nvSpPr>
        <p:spPr>
          <a:xfrm>
            <a:off x="0" y="1857364"/>
            <a:ext cx="9144000" cy="3477875"/>
          </a:xfrm>
          <a:prstGeom prst="rect">
            <a:avLst/>
          </a:prstGeom>
          <a:noFill/>
        </p:spPr>
        <p:txBody>
          <a:bodyPr wrap="square" rtlCol="0">
            <a:spAutoFit/>
          </a:bodyPr>
          <a:lstStyle/>
          <a:p>
            <a:pPr marL="342900" indent="-342900" algn="just">
              <a:buFont typeface="+mj-lt"/>
              <a:buAutoNum type="arabicPeriod"/>
            </a:pPr>
            <a:r>
              <a:rPr lang="en-US" sz="2000" dirty="0" smtClean="0"/>
              <a:t>Earlier As per PIP, Under Component D3.1.03, instead of hiring of vehicles sanctioned,  accord sanction to purchase vehicles for field survey since this department have drivers and vehicles maintains section. (Approx. required Funds for 45 vehicles is  Rs.225 </a:t>
            </a:r>
            <a:r>
              <a:rPr lang="en-US" sz="2000" dirty="0" err="1" smtClean="0"/>
              <a:t>Lakhs</a:t>
            </a:r>
            <a:r>
              <a:rPr lang="en-US" sz="2000" dirty="0" smtClean="0"/>
              <a:t>).</a:t>
            </a:r>
          </a:p>
          <a:p>
            <a:pPr marL="342900" indent="-342900" algn="just">
              <a:buFont typeface="+mj-lt"/>
              <a:buAutoNum type="arabicPeriod"/>
            </a:pPr>
            <a:endParaRPr lang="en-US" sz="2000" dirty="0" smtClean="0"/>
          </a:p>
          <a:p>
            <a:pPr marL="342900" indent="-342900" algn="just">
              <a:buFont typeface="+mj-lt"/>
              <a:buAutoNum type="arabicPeriod"/>
            </a:pPr>
            <a:r>
              <a:rPr lang="en-US" sz="2000" dirty="0" smtClean="0"/>
              <a:t>Earlier as per PIP Under Component A3.4.01, instead of 10 computers, 4 laptops, 10 printers and 10 UPS sanctioned  (Fund Allocated Rs.13.5 </a:t>
            </a:r>
            <a:r>
              <a:rPr lang="en-US" sz="2000" dirty="0" err="1" smtClean="0"/>
              <a:t>Lakhs</a:t>
            </a:r>
            <a:r>
              <a:rPr lang="en-US" sz="2000" dirty="0" smtClean="0"/>
              <a:t> </a:t>
            </a:r>
            <a:r>
              <a:rPr lang="en-US" sz="2000" dirty="0" err="1" smtClean="0"/>
              <a:t>upto</a:t>
            </a:r>
            <a:r>
              <a:rPr lang="en-US" sz="2000" dirty="0" smtClean="0"/>
              <a:t> March, 2018), actually the state have three tire system and to maintain the information system related to groundwater, this office </a:t>
            </a:r>
            <a:r>
              <a:rPr lang="en-US" sz="2000" dirty="0" smtClean="0">
                <a:solidFill>
                  <a:srgbClr val="FF0000"/>
                </a:solidFill>
              </a:rPr>
              <a:t>requires   50 computers, 10 laptops, 45 A4-B/W printers </a:t>
            </a:r>
            <a:r>
              <a:rPr lang="en-US" sz="2000" dirty="0" smtClean="0"/>
              <a:t>for state, regional and district level offices  (</a:t>
            </a:r>
            <a:r>
              <a:rPr lang="en-US" sz="2000" dirty="0" err="1" smtClean="0"/>
              <a:t>Aprrox</a:t>
            </a:r>
            <a:r>
              <a:rPr lang="en-US" sz="2000" dirty="0" smtClean="0"/>
              <a:t>. Required Funds: Rs. 40 </a:t>
            </a:r>
            <a:r>
              <a:rPr lang="en-US" sz="2000" dirty="0" err="1" smtClean="0"/>
              <a:t>Lakhs</a:t>
            </a:r>
            <a:r>
              <a:rPr lang="en-US" sz="2000" dirty="0" smtClean="0"/>
              <a:t>).</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16601" t="8008" r="8984" b="6054"/>
          <a:stretch>
            <a:fillRect/>
          </a:stretch>
        </p:blipFill>
        <p:spPr bwMode="auto">
          <a:xfrm>
            <a:off x="142844" y="357166"/>
            <a:ext cx="8866430" cy="614366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6992" t="7812" r="2734" b="6250"/>
          <a:stretch>
            <a:fillRect/>
          </a:stretch>
        </p:blipFill>
        <p:spPr bwMode="auto">
          <a:xfrm>
            <a:off x="-32" y="642918"/>
            <a:ext cx="9119707" cy="5857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1462"/>
            <a:ext cx="9144000" cy="461665"/>
          </a:xfrm>
          <a:prstGeom prst="rect">
            <a:avLst/>
          </a:prstGeom>
          <a:noFill/>
        </p:spPr>
        <p:txBody>
          <a:bodyPr wrap="square" rtlCol="0">
            <a:spAutoFit/>
          </a:bodyPr>
          <a:lstStyle/>
          <a:p>
            <a:pPr algn="ctr"/>
            <a:r>
              <a:rPr lang="en-GB" sz="2400" dirty="0" smtClean="0"/>
              <a:t>Details of SPMU</a:t>
            </a:r>
            <a:endParaRPr lang="en-GB" sz="2400" dirty="0"/>
          </a:p>
        </p:txBody>
      </p:sp>
      <p:graphicFrame>
        <p:nvGraphicFramePr>
          <p:cNvPr id="5" name="Table 4"/>
          <p:cNvGraphicFramePr>
            <a:graphicFrameLocks noGrp="1"/>
          </p:cNvGraphicFramePr>
          <p:nvPr/>
        </p:nvGraphicFramePr>
        <p:xfrm>
          <a:off x="214315" y="513799"/>
          <a:ext cx="8715403" cy="5844159"/>
        </p:xfrm>
        <a:graphic>
          <a:graphicData uri="http://schemas.openxmlformats.org/drawingml/2006/table">
            <a:tbl>
              <a:tblPr/>
              <a:tblGrid>
                <a:gridCol w="458815"/>
                <a:gridCol w="2741363"/>
                <a:gridCol w="5515225"/>
              </a:tblGrid>
              <a:tr h="261257">
                <a:tc>
                  <a:txBody>
                    <a:bodyPr/>
                    <a:lstStyle/>
                    <a:p>
                      <a:pPr>
                        <a:lnSpc>
                          <a:spcPct val="105000"/>
                        </a:lnSpc>
                        <a:spcAft>
                          <a:spcPts val="0"/>
                        </a:spcAft>
                      </a:pPr>
                      <a:r>
                        <a:rPr lang="en-US" sz="1100" dirty="0">
                          <a:solidFill>
                            <a:srgbClr val="002060"/>
                          </a:solidFill>
                          <a:latin typeface="Palatino Linotype"/>
                          <a:ea typeface="Times New Roman"/>
                          <a:cs typeface="Times New Roman"/>
                        </a:rPr>
                        <a:t>Sl. No</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05000"/>
                        </a:lnSpc>
                        <a:spcAft>
                          <a:spcPts val="0"/>
                        </a:spcAft>
                      </a:pPr>
                      <a:r>
                        <a:rPr lang="en-US" sz="1100">
                          <a:solidFill>
                            <a:srgbClr val="002060"/>
                          </a:solidFill>
                          <a:latin typeface="Palatino Linotype"/>
                          <a:ea typeface="Times New Roman"/>
                          <a:cs typeface="Times New Roman"/>
                        </a:rPr>
                        <a:t>Positions under NHP-SPMU</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05000"/>
                        </a:lnSpc>
                        <a:spcAft>
                          <a:spcPts val="0"/>
                        </a:spcAft>
                      </a:pPr>
                      <a:r>
                        <a:rPr lang="en-US" sz="1100" dirty="0">
                          <a:solidFill>
                            <a:srgbClr val="002060"/>
                          </a:solidFill>
                          <a:latin typeface="Palatino Linotype"/>
                          <a:ea typeface="Times New Roman"/>
                          <a:cs typeface="Times New Roman"/>
                        </a:rPr>
                        <a:t>Name; Designation and Division of Officer</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61257">
                <a:tc>
                  <a:txBody>
                    <a:bodyPr/>
                    <a:lstStyle/>
                    <a:p>
                      <a:pPr>
                        <a:lnSpc>
                          <a:spcPct val="105000"/>
                        </a:lnSpc>
                        <a:spcAft>
                          <a:spcPts val="0"/>
                        </a:spcAft>
                      </a:pPr>
                      <a:r>
                        <a:rPr lang="en-US" sz="1100">
                          <a:solidFill>
                            <a:srgbClr val="002060"/>
                          </a:solidFill>
                          <a:latin typeface="Palatino Linotype"/>
                          <a:ea typeface="Times New Roman"/>
                          <a:cs typeface="Times New Roman"/>
                        </a:rPr>
                        <a:t>1</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Coordinator </a:t>
                      </a:r>
                      <a:endParaRPr lang="en-GB" sz="1100">
                        <a:latin typeface="Arial"/>
                        <a:ea typeface="Times New Roman"/>
                        <a:cs typeface="Times New Roman"/>
                      </a:endParaRPr>
                    </a:p>
                    <a:p>
                      <a:pPr>
                        <a:lnSpc>
                          <a:spcPct val="105000"/>
                        </a:lnSpc>
                        <a:spcAft>
                          <a:spcPts val="0"/>
                        </a:spcAft>
                      </a:pPr>
                      <a:r>
                        <a:rPr lang="en-US" sz="1100">
                          <a:solidFill>
                            <a:srgbClr val="002060"/>
                          </a:solidFill>
                          <a:latin typeface="Palatino Linotype"/>
                          <a:ea typeface="Times New Roman"/>
                          <a:cs typeface="Times New Roman"/>
                        </a:rPr>
                        <a:t>(Principal Secretary Level)</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1000"/>
                        </a:spcAft>
                      </a:pPr>
                      <a:r>
                        <a:rPr lang="en-US" sz="1100" dirty="0" err="1">
                          <a:solidFill>
                            <a:srgbClr val="002060"/>
                          </a:solidFill>
                          <a:latin typeface="Times New Roman"/>
                          <a:ea typeface="Times New Roman"/>
                          <a:cs typeface="Times New Roman"/>
                        </a:rPr>
                        <a:t>Shri</a:t>
                      </a:r>
                      <a:r>
                        <a:rPr lang="en-US" sz="1100" dirty="0">
                          <a:solidFill>
                            <a:srgbClr val="002060"/>
                          </a:solidFill>
                          <a:latin typeface="Times New Roman"/>
                          <a:ea typeface="Times New Roman"/>
                          <a:cs typeface="Times New Roman"/>
                        </a:rPr>
                        <a:t>. </a:t>
                      </a:r>
                      <a:r>
                        <a:rPr lang="en-US" sz="1100" dirty="0" err="1" smtClean="0">
                          <a:solidFill>
                            <a:srgbClr val="002060"/>
                          </a:solidFill>
                          <a:latin typeface="Times New Roman"/>
                          <a:ea typeface="Times New Roman"/>
                          <a:cs typeface="Times New Roman"/>
                        </a:rPr>
                        <a:t>Shyam</a:t>
                      </a:r>
                      <a:r>
                        <a:rPr lang="en-US" sz="1100" baseline="0" dirty="0" smtClean="0">
                          <a:solidFill>
                            <a:srgbClr val="002060"/>
                          </a:solidFill>
                          <a:latin typeface="Times New Roman"/>
                          <a:ea typeface="Times New Roman"/>
                          <a:cs typeface="Times New Roman"/>
                        </a:rPr>
                        <a:t> </a:t>
                      </a:r>
                      <a:r>
                        <a:rPr lang="en-US" sz="1100" baseline="0" dirty="0" err="1" smtClean="0">
                          <a:solidFill>
                            <a:srgbClr val="002060"/>
                          </a:solidFill>
                          <a:latin typeface="Times New Roman"/>
                          <a:ea typeface="Times New Roman"/>
                          <a:cs typeface="Times New Roman"/>
                        </a:rPr>
                        <a:t>Lal</a:t>
                      </a:r>
                      <a:r>
                        <a:rPr lang="en-US" sz="1100" baseline="0" dirty="0" smtClean="0">
                          <a:solidFill>
                            <a:srgbClr val="002060"/>
                          </a:solidFill>
                          <a:latin typeface="Times New Roman"/>
                          <a:ea typeface="Times New Roman"/>
                          <a:cs typeface="Times New Roman"/>
                        </a:rPr>
                        <a:t> </a:t>
                      </a:r>
                      <a:r>
                        <a:rPr lang="en-US" sz="1100" baseline="0" dirty="0" err="1" smtClean="0">
                          <a:solidFill>
                            <a:srgbClr val="002060"/>
                          </a:solidFill>
                          <a:latin typeface="Times New Roman"/>
                          <a:ea typeface="Times New Roman"/>
                          <a:cs typeface="Times New Roman"/>
                        </a:rPr>
                        <a:t>Goyal</a:t>
                      </a:r>
                      <a:r>
                        <a:rPr lang="en-US" sz="1100" dirty="0" smtClean="0">
                          <a:solidFill>
                            <a:srgbClr val="002060"/>
                          </a:solidFill>
                          <a:latin typeface="Times New Roman"/>
                          <a:ea typeface="Times New Roman"/>
                          <a:cs typeface="Times New Roman"/>
                        </a:rPr>
                        <a:t>, Additional</a:t>
                      </a:r>
                      <a:r>
                        <a:rPr lang="en-US" sz="1100" baseline="0" dirty="0" smtClean="0">
                          <a:solidFill>
                            <a:srgbClr val="002060"/>
                          </a:solidFill>
                          <a:latin typeface="Times New Roman"/>
                          <a:ea typeface="Times New Roman"/>
                          <a:cs typeface="Times New Roman"/>
                        </a:rPr>
                        <a:t> Chief </a:t>
                      </a:r>
                      <a:r>
                        <a:rPr lang="en-US" sz="1100" dirty="0" smtClean="0">
                          <a:solidFill>
                            <a:srgbClr val="002060"/>
                          </a:solidFill>
                          <a:latin typeface="Times New Roman"/>
                          <a:ea typeface="Times New Roman"/>
                          <a:cs typeface="Times New Roman"/>
                        </a:rPr>
                        <a:t>Secretary</a:t>
                      </a:r>
                      <a:r>
                        <a:rPr lang="en-US" sz="1100" dirty="0">
                          <a:solidFill>
                            <a:srgbClr val="002060"/>
                          </a:solidFill>
                          <a:latin typeface="Times New Roman"/>
                          <a:ea typeface="Times New Roman"/>
                          <a:cs typeface="Times New Roman"/>
                        </a:rPr>
                        <a:t>, W.S.S.D. </a:t>
                      </a:r>
                      <a:r>
                        <a:rPr lang="en-US" sz="1100" dirty="0" err="1">
                          <a:solidFill>
                            <a:srgbClr val="002060"/>
                          </a:solidFill>
                          <a:latin typeface="Times New Roman"/>
                          <a:ea typeface="Times New Roman"/>
                          <a:cs typeface="Times New Roman"/>
                        </a:rPr>
                        <a:t>Mantralaya</a:t>
                      </a:r>
                      <a:r>
                        <a:rPr lang="en-US" sz="1100" dirty="0">
                          <a:solidFill>
                            <a:srgbClr val="002060"/>
                          </a:solidFill>
                          <a:latin typeface="Times New Roman"/>
                          <a:ea typeface="Times New Roman"/>
                          <a:cs typeface="Times New Roman"/>
                        </a:rPr>
                        <a:t>, Mumbai.</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a:lnSpc>
                          <a:spcPct val="105000"/>
                        </a:lnSpc>
                        <a:spcAft>
                          <a:spcPts val="0"/>
                        </a:spcAft>
                      </a:pPr>
                      <a:r>
                        <a:rPr lang="en-US" sz="1100">
                          <a:solidFill>
                            <a:srgbClr val="002060"/>
                          </a:solidFill>
                          <a:latin typeface="Palatino Linotype"/>
                          <a:ea typeface="Times New Roman"/>
                          <a:cs typeface="Times New Roman"/>
                        </a:rPr>
                        <a:t>2</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Nodal Officer</a:t>
                      </a:r>
                      <a:endParaRPr lang="en-GB" sz="1100">
                        <a:latin typeface="Arial"/>
                        <a:ea typeface="Times New Roman"/>
                        <a:cs typeface="Times New Roman"/>
                      </a:endParaRPr>
                    </a:p>
                    <a:p>
                      <a:pPr>
                        <a:lnSpc>
                          <a:spcPct val="105000"/>
                        </a:lnSpc>
                        <a:spcAft>
                          <a:spcPts val="0"/>
                        </a:spcAft>
                      </a:pPr>
                      <a:r>
                        <a:rPr lang="en-US" sz="1100">
                          <a:solidFill>
                            <a:srgbClr val="002060"/>
                          </a:solidFill>
                          <a:latin typeface="Palatino Linotype"/>
                          <a:ea typeface="Times New Roman"/>
                          <a:cs typeface="Times New Roman"/>
                        </a:rPr>
                        <a:t>(Director)</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1000"/>
                        </a:spcAft>
                      </a:pPr>
                      <a:r>
                        <a:rPr lang="en-US" sz="1100" dirty="0" err="1">
                          <a:solidFill>
                            <a:srgbClr val="002060"/>
                          </a:solidFill>
                          <a:latin typeface="Times New Roman"/>
                          <a:ea typeface="Times New Roman"/>
                          <a:cs typeface="Times New Roman"/>
                        </a:rPr>
                        <a:t>Shri</a:t>
                      </a:r>
                      <a:r>
                        <a:rPr lang="en-US" sz="1100" dirty="0" smtClean="0">
                          <a:solidFill>
                            <a:srgbClr val="002060"/>
                          </a:solidFill>
                          <a:latin typeface="Times New Roman"/>
                          <a:ea typeface="Times New Roman"/>
                          <a:cs typeface="Times New Roman"/>
                        </a:rPr>
                        <a:t>.</a:t>
                      </a:r>
                      <a:r>
                        <a:rPr lang="en-US" sz="1100" baseline="0" dirty="0" smtClean="0">
                          <a:solidFill>
                            <a:srgbClr val="002060"/>
                          </a:solidFill>
                          <a:latin typeface="Times New Roman"/>
                          <a:ea typeface="Times New Roman"/>
                          <a:cs typeface="Times New Roman"/>
                        </a:rPr>
                        <a:t> </a:t>
                      </a:r>
                      <a:r>
                        <a:rPr lang="en-US" sz="1100" baseline="0" dirty="0" err="1" smtClean="0">
                          <a:solidFill>
                            <a:srgbClr val="002060"/>
                          </a:solidFill>
                          <a:latin typeface="Times New Roman"/>
                          <a:ea typeface="Times New Roman"/>
                          <a:cs typeface="Times New Roman"/>
                        </a:rPr>
                        <a:t>Shekhar</a:t>
                      </a:r>
                      <a:r>
                        <a:rPr lang="en-US" sz="1100" baseline="0" dirty="0" smtClean="0">
                          <a:solidFill>
                            <a:srgbClr val="002060"/>
                          </a:solidFill>
                          <a:latin typeface="Times New Roman"/>
                          <a:ea typeface="Times New Roman"/>
                          <a:cs typeface="Times New Roman"/>
                        </a:rPr>
                        <a:t> </a:t>
                      </a:r>
                      <a:r>
                        <a:rPr lang="en-US" sz="1100" baseline="0" dirty="0" err="1" smtClean="0">
                          <a:solidFill>
                            <a:srgbClr val="002060"/>
                          </a:solidFill>
                          <a:latin typeface="Times New Roman"/>
                          <a:ea typeface="Times New Roman"/>
                          <a:cs typeface="Times New Roman"/>
                        </a:rPr>
                        <a:t>Gaikwad</a:t>
                      </a:r>
                      <a:r>
                        <a:rPr lang="en-US" sz="1100" dirty="0" smtClean="0">
                          <a:solidFill>
                            <a:srgbClr val="002060"/>
                          </a:solidFill>
                          <a:latin typeface="Times New Roman"/>
                          <a:ea typeface="Times New Roman"/>
                          <a:cs typeface="Times New Roman"/>
                        </a:rPr>
                        <a:t> </a:t>
                      </a:r>
                      <a:r>
                        <a:rPr lang="en-US" sz="1100" dirty="0">
                          <a:solidFill>
                            <a:srgbClr val="002060"/>
                          </a:solidFill>
                          <a:latin typeface="Times New Roman"/>
                          <a:ea typeface="Times New Roman"/>
                          <a:cs typeface="Times New Roman"/>
                        </a:rPr>
                        <a:t>(IAS), Director, Groundwater Surveys and Development Agency, </a:t>
                      </a:r>
                      <a:r>
                        <a:rPr lang="en-US" sz="1100" dirty="0" err="1">
                          <a:solidFill>
                            <a:srgbClr val="002060"/>
                          </a:solidFill>
                          <a:latin typeface="Times New Roman"/>
                          <a:ea typeface="Times New Roman"/>
                          <a:cs typeface="Times New Roman"/>
                        </a:rPr>
                        <a:t>Pune</a:t>
                      </a:r>
                      <a:r>
                        <a:rPr lang="en-US" sz="1100" dirty="0">
                          <a:solidFill>
                            <a:srgbClr val="002060"/>
                          </a:solidFill>
                          <a:latin typeface="Times New Roman"/>
                          <a:ea typeface="Times New Roman"/>
                          <a:cs typeface="Times New Roman"/>
                        </a:rPr>
                        <a:t>.</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a:lnSpc>
                          <a:spcPct val="105000"/>
                        </a:lnSpc>
                        <a:spcAft>
                          <a:spcPts val="0"/>
                        </a:spcAft>
                      </a:pPr>
                      <a:r>
                        <a:rPr lang="en-US" sz="1100">
                          <a:solidFill>
                            <a:srgbClr val="002060"/>
                          </a:solidFill>
                          <a:latin typeface="Palatino Linotype"/>
                          <a:ea typeface="Times New Roman"/>
                          <a:cs typeface="Times New Roman"/>
                        </a:rPr>
                        <a:t>3</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dirty="0" smtClean="0">
                          <a:solidFill>
                            <a:srgbClr val="002060"/>
                          </a:solidFill>
                          <a:latin typeface="Palatino Linotype"/>
                          <a:ea typeface="Times New Roman"/>
                          <a:cs typeface="Times New Roman"/>
                        </a:rPr>
                        <a:t>Additional Director</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1000"/>
                        </a:spcAft>
                      </a:pPr>
                      <a:r>
                        <a:rPr lang="en-US" sz="1100" dirty="0" smtClean="0">
                          <a:solidFill>
                            <a:srgbClr val="002060"/>
                          </a:solidFill>
                          <a:latin typeface="Times New Roman"/>
                          <a:ea typeface="Times New Roman"/>
                          <a:cs typeface="Times New Roman"/>
                        </a:rPr>
                        <a:t>Dr. </a:t>
                      </a:r>
                      <a:r>
                        <a:rPr lang="en-US" sz="1100" dirty="0">
                          <a:solidFill>
                            <a:srgbClr val="002060"/>
                          </a:solidFill>
                          <a:latin typeface="Times New Roman"/>
                          <a:ea typeface="Times New Roman"/>
                          <a:cs typeface="Times New Roman"/>
                        </a:rPr>
                        <a:t>I.I. Shah, </a:t>
                      </a:r>
                      <a:r>
                        <a:rPr lang="en-US" sz="1100" dirty="0" smtClean="0">
                          <a:solidFill>
                            <a:srgbClr val="002060"/>
                          </a:solidFill>
                          <a:latin typeface="Times New Roman"/>
                          <a:ea typeface="Times New Roman"/>
                          <a:cs typeface="Times New Roman"/>
                        </a:rPr>
                        <a:t>Additional</a:t>
                      </a:r>
                      <a:r>
                        <a:rPr lang="en-US" sz="1100" baseline="0" dirty="0" smtClean="0">
                          <a:solidFill>
                            <a:srgbClr val="002060"/>
                          </a:solidFill>
                          <a:latin typeface="Times New Roman"/>
                          <a:ea typeface="Times New Roman"/>
                          <a:cs typeface="Times New Roman"/>
                        </a:rPr>
                        <a:t> </a:t>
                      </a:r>
                      <a:r>
                        <a:rPr lang="en-US" sz="1100" dirty="0" smtClean="0">
                          <a:solidFill>
                            <a:srgbClr val="002060"/>
                          </a:solidFill>
                          <a:latin typeface="Times New Roman"/>
                          <a:ea typeface="Times New Roman"/>
                          <a:cs typeface="Times New Roman"/>
                        </a:rPr>
                        <a:t>Director</a:t>
                      </a:r>
                      <a:r>
                        <a:rPr lang="en-US" sz="1100" dirty="0">
                          <a:solidFill>
                            <a:srgbClr val="002060"/>
                          </a:solidFill>
                          <a:latin typeface="Times New Roman"/>
                          <a:ea typeface="Times New Roman"/>
                          <a:cs typeface="Times New Roman"/>
                        </a:rPr>
                        <a:t>, Groundwater Surveys and Development Agency, </a:t>
                      </a:r>
                      <a:r>
                        <a:rPr lang="en-US" sz="1100" dirty="0" err="1">
                          <a:solidFill>
                            <a:srgbClr val="002060"/>
                          </a:solidFill>
                          <a:latin typeface="Times New Roman"/>
                          <a:ea typeface="Times New Roman"/>
                          <a:cs typeface="Times New Roman"/>
                        </a:rPr>
                        <a:t>Pune</a:t>
                      </a:r>
                      <a:r>
                        <a:rPr lang="en-US" sz="1100" dirty="0">
                          <a:solidFill>
                            <a:srgbClr val="002060"/>
                          </a:solidFill>
                          <a:latin typeface="Times New Roman"/>
                          <a:ea typeface="Times New Roman"/>
                          <a:cs typeface="Times New Roman"/>
                        </a:rPr>
                        <a:t>.</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29">
                <a:tc>
                  <a:txBody>
                    <a:bodyPr/>
                    <a:lstStyle/>
                    <a:p>
                      <a:pPr>
                        <a:lnSpc>
                          <a:spcPct val="105000"/>
                        </a:lnSpc>
                        <a:spcAft>
                          <a:spcPts val="0"/>
                        </a:spcAft>
                      </a:pPr>
                      <a:endParaRPr lang="en-US" sz="1100">
                        <a:solidFill>
                          <a:srgbClr val="002060"/>
                        </a:solidFill>
                        <a:latin typeface="Palatino Linotype"/>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5000"/>
                        </a:lnSpc>
                        <a:spcAft>
                          <a:spcPts val="0"/>
                        </a:spcAft>
                      </a:pPr>
                      <a:r>
                        <a:rPr lang="en-US" sz="1100">
                          <a:solidFill>
                            <a:srgbClr val="002060"/>
                          </a:solidFill>
                          <a:latin typeface="Palatino Linotype"/>
                          <a:ea typeface="Times New Roman"/>
                          <a:cs typeface="Times New Roman"/>
                        </a:rPr>
                        <a:t>Technical Sections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r>
              <a:tr h="261257">
                <a:tc>
                  <a:txBody>
                    <a:bodyPr/>
                    <a:lstStyle/>
                    <a:p>
                      <a:pPr>
                        <a:lnSpc>
                          <a:spcPct val="105000"/>
                        </a:lnSpc>
                        <a:spcAft>
                          <a:spcPts val="0"/>
                        </a:spcAft>
                      </a:pPr>
                      <a:r>
                        <a:rPr lang="en-US" sz="1100">
                          <a:solidFill>
                            <a:srgbClr val="002060"/>
                          </a:solidFill>
                          <a:latin typeface="Palatino Linotype"/>
                          <a:ea typeface="Times New Roman"/>
                          <a:cs typeface="Times New Roman"/>
                        </a:rPr>
                        <a:t>4</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Sr. Hydro-Geologist - 1 no.</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1000"/>
                        </a:spcAft>
                      </a:pPr>
                      <a:r>
                        <a:rPr lang="en-US" sz="1100" dirty="0" smtClean="0">
                          <a:solidFill>
                            <a:srgbClr val="002060"/>
                          </a:solidFill>
                          <a:latin typeface="Times New Roman"/>
                          <a:ea typeface="Times New Roman"/>
                          <a:cs typeface="Times New Roman"/>
                        </a:rPr>
                        <a:t>Dr.</a:t>
                      </a:r>
                      <a:r>
                        <a:rPr lang="en-US" sz="1100" baseline="0" dirty="0" smtClean="0">
                          <a:solidFill>
                            <a:srgbClr val="002060"/>
                          </a:solidFill>
                          <a:latin typeface="Times New Roman"/>
                          <a:ea typeface="Times New Roman"/>
                          <a:cs typeface="Times New Roman"/>
                        </a:rPr>
                        <a:t> Vijay </a:t>
                      </a:r>
                      <a:r>
                        <a:rPr lang="en-US" sz="1100" baseline="0" dirty="0" err="1" smtClean="0">
                          <a:solidFill>
                            <a:srgbClr val="002060"/>
                          </a:solidFill>
                          <a:latin typeface="Times New Roman"/>
                          <a:ea typeface="Times New Roman"/>
                          <a:cs typeface="Times New Roman"/>
                        </a:rPr>
                        <a:t>Pakhmode</a:t>
                      </a:r>
                      <a:r>
                        <a:rPr lang="en-US" sz="1100" baseline="0" dirty="0" smtClean="0">
                          <a:solidFill>
                            <a:srgbClr val="002060"/>
                          </a:solidFill>
                          <a:latin typeface="Times New Roman"/>
                          <a:ea typeface="Times New Roman"/>
                          <a:cs typeface="Times New Roman"/>
                        </a:rPr>
                        <a:t>, Deputy Director</a:t>
                      </a:r>
                      <a:r>
                        <a:rPr lang="en-US" sz="1100" dirty="0" smtClean="0">
                          <a:solidFill>
                            <a:srgbClr val="002060"/>
                          </a:solidFill>
                          <a:latin typeface="Times New Roman"/>
                          <a:ea typeface="Times New Roman"/>
                          <a:cs typeface="Times New Roman"/>
                        </a:rPr>
                        <a:t>, </a:t>
                      </a:r>
                      <a:r>
                        <a:rPr lang="en-US" sz="1100" dirty="0">
                          <a:solidFill>
                            <a:srgbClr val="002060"/>
                          </a:solidFill>
                          <a:latin typeface="Times New Roman"/>
                          <a:ea typeface="Times New Roman"/>
                          <a:cs typeface="Times New Roman"/>
                        </a:rPr>
                        <a:t>Groundwater Surveys and Development Agency, </a:t>
                      </a:r>
                      <a:r>
                        <a:rPr lang="en-US" sz="1100" dirty="0" err="1">
                          <a:solidFill>
                            <a:srgbClr val="002060"/>
                          </a:solidFill>
                          <a:latin typeface="Times New Roman"/>
                          <a:ea typeface="Times New Roman"/>
                          <a:cs typeface="Times New Roman"/>
                        </a:rPr>
                        <a:t>Pune</a:t>
                      </a:r>
                      <a:r>
                        <a:rPr lang="en-US" sz="1100" dirty="0">
                          <a:solidFill>
                            <a:srgbClr val="002060"/>
                          </a:solidFill>
                          <a:latin typeface="Times New Roman"/>
                          <a:ea typeface="Times New Roman"/>
                          <a:cs typeface="Times New Roman"/>
                        </a:rPr>
                        <a:t> .</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a:lnSpc>
                          <a:spcPct val="105000"/>
                        </a:lnSpc>
                        <a:spcAft>
                          <a:spcPts val="0"/>
                        </a:spcAft>
                      </a:pPr>
                      <a:r>
                        <a:rPr lang="en-US" sz="1100">
                          <a:solidFill>
                            <a:srgbClr val="002060"/>
                          </a:solidFill>
                          <a:latin typeface="Palatino Linotype"/>
                          <a:ea typeface="Times New Roman"/>
                          <a:cs typeface="Times New Roman"/>
                        </a:rPr>
                        <a:t>5</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Geo-physics - 1 No.</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1000"/>
                        </a:spcAft>
                      </a:pPr>
                      <a:r>
                        <a:rPr lang="en-US" sz="1100" dirty="0" err="1">
                          <a:solidFill>
                            <a:srgbClr val="002060"/>
                          </a:solidFill>
                          <a:latin typeface="Times New Roman"/>
                          <a:ea typeface="Times New Roman"/>
                          <a:cs typeface="Times New Roman"/>
                        </a:rPr>
                        <a:t>Shri</a:t>
                      </a:r>
                      <a:r>
                        <a:rPr lang="en-US" sz="1100" dirty="0">
                          <a:solidFill>
                            <a:srgbClr val="002060"/>
                          </a:solidFill>
                          <a:latin typeface="Times New Roman"/>
                          <a:ea typeface="Times New Roman"/>
                          <a:cs typeface="Times New Roman"/>
                        </a:rPr>
                        <a:t>. </a:t>
                      </a:r>
                      <a:r>
                        <a:rPr lang="en-US" sz="1100" dirty="0" err="1" smtClean="0">
                          <a:solidFill>
                            <a:srgbClr val="002060"/>
                          </a:solidFill>
                          <a:latin typeface="Times New Roman"/>
                          <a:ea typeface="Times New Roman"/>
                          <a:cs typeface="Times New Roman"/>
                        </a:rPr>
                        <a:t>Bhaskar</a:t>
                      </a:r>
                      <a:r>
                        <a:rPr lang="en-US" sz="1100" dirty="0" smtClean="0">
                          <a:solidFill>
                            <a:srgbClr val="002060"/>
                          </a:solidFill>
                          <a:latin typeface="Times New Roman"/>
                          <a:ea typeface="Times New Roman"/>
                          <a:cs typeface="Times New Roman"/>
                        </a:rPr>
                        <a:t>, </a:t>
                      </a:r>
                      <a:r>
                        <a:rPr lang="en-US" sz="1100" dirty="0">
                          <a:solidFill>
                            <a:srgbClr val="002060"/>
                          </a:solidFill>
                          <a:latin typeface="Times New Roman"/>
                          <a:ea typeface="Times New Roman"/>
                          <a:cs typeface="Times New Roman"/>
                        </a:rPr>
                        <a:t>Chief Geophysicist, Groundwater Surveys and Development Agency, </a:t>
                      </a:r>
                      <a:r>
                        <a:rPr lang="en-US" sz="1100" dirty="0" err="1">
                          <a:solidFill>
                            <a:srgbClr val="002060"/>
                          </a:solidFill>
                          <a:latin typeface="Times New Roman"/>
                          <a:ea typeface="Times New Roman"/>
                          <a:cs typeface="Times New Roman"/>
                        </a:rPr>
                        <a:t>Pune</a:t>
                      </a:r>
                      <a:r>
                        <a:rPr lang="en-US" sz="1100" dirty="0">
                          <a:solidFill>
                            <a:srgbClr val="002060"/>
                          </a:solidFill>
                          <a:latin typeface="Times New Roman"/>
                          <a:ea typeface="Times New Roman"/>
                          <a:cs typeface="Times New Roman"/>
                        </a:rPr>
                        <a:t>.</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29">
                <a:tc>
                  <a:txBody>
                    <a:bodyPr/>
                    <a:lstStyle/>
                    <a:p>
                      <a:pPr>
                        <a:lnSpc>
                          <a:spcPct val="105000"/>
                        </a:lnSpc>
                        <a:spcAft>
                          <a:spcPts val="0"/>
                        </a:spcAft>
                      </a:pPr>
                      <a:r>
                        <a:rPr lang="en-US" sz="1100">
                          <a:solidFill>
                            <a:srgbClr val="002060"/>
                          </a:solidFill>
                          <a:latin typeface="Palatino Linotype"/>
                          <a:ea typeface="Times New Roman"/>
                          <a:cs typeface="Times New Roman"/>
                        </a:rPr>
                        <a:t>6</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GW Modeler - 2 Nos.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a:lnSpc>
                          <a:spcPct val="105000"/>
                        </a:lnSpc>
                        <a:spcAft>
                          <a:spcPts val="0"/>
                        </a:spcAft>
                      </a:pPr>
                      <a:r>
                        <a:rPr lang="en-US" sz="1100">
                          <a:solidFill>
                            <a:srgbClr val="002060"/>
                          </a:solidFill>
                          <a:latin typeface="Palatino Linotype"/>
                          <a:ea typeface="Times New Roman"/>
                          <a:cs typeface="Times New Roman"/>
                        </a:rPr>
                        <a:t>7</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Hydro-met Instrumentation Expert</a:t>
                      </a:r>
                      <a:endParaRPr lang="en-GB" sz="1100">
                        <a:latin typeface="Arial"/>
                        <a:ea typeface="Times New Roman"/>
                        <a:cs typeface="Times New Roman"/>
                      </a:endParaRPr>
                    </a:p>
                    <a:p>
                      <a:pPr>
                        <a:lnSpc>
                          <a:spcPct val="105000"/>
                        </a:lnSpc>
                        <a:spcAft>
                          <a:spcPts val="0"/>
                        </a:spcAft>
                      </a:pPr>
                      <a:r>
                        <a:rPr lang="en-US" sz="1100">
                          <a:solidFill>
                            <a:srgbClr val="002060"/>
                          </a:solidFill>
                          <a:latin typeface="Palatino Linotype"/>
                          <a:ea typeface="Times New Roman"/>
                          <a:cs typeface="Times New Roman"/>
                        </a:rPr>
                        <a:t>(AE/AEE) 2 nos.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dirty="0">
                          <a:solidFill>
                            <a:srgbClr val="002060"/>
                          </a:solidFill>
                          <a:latin typeface="Palatino Linotype"/>
                          <a:ea typeface="Times New Roman"/>
                          <a:cs typeface="Times New Roman"/>
                        </a:rPr>
                        <a:t>--</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29">
                <a:tc>
                  <a:txBody>
                    <a:bodyPr/>
                    <a:lstStyle/>
                    <a:p>
                      <a:pPr>
                        <a:lnSpc>
                          <a:spcPct val="105000"/>
                        </a:lnSpc>
                        <a:spcAft>
                          <a:spcPts val="0"/>
                        </a:spcAft>
                      </a:pPr>
                      <a:r>
                        <a:rPr lang="en-US" sz="1100">
                          <a:solidFill>
                            <a:srgbClr val="002060"/>
                          </a:solidFill>
                          <a:latin typeface="Palatino Linotype"/>
                          <a:ea typeface="Times New Roman"/>
                          <a:cs typeface="Times New Roman"/>
                        </a:rPr>
                        <a:t>8</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Database Management Expert - 1 nos.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1000"/>
                        </a:spcAft>
                      </a:pPr>
                      <a:r>
                        <a:rPr lang="en-US" sz="1100" dirty="0" err="1">
                          <a:solidFill>
                            <a:srgbClr val="002060"/>
                          </a:solidFill>
                          <a:latin typeface="Times New Roman"/>
                          <a:ea typeface="Times New Roman"/>
                          <a:cs typeface="Times New Roman"/>
                        </a:rPr>
                        <a:t>Shri</a:t>
                      </a:r>
                      <a:r>
                        <a:rPr lang="en-US" sz="1100" dirty="0">
                          <a:solidFill>
                            <a:srgbClr val="002060"/>
                          </a:solidFill>
                          <a:latin typeface="Times New Roman"/>
                          <a:ea typeface="Times New Roman"/>
                          <a:cs typeface="Times New Roman"/>
                        </a:rPr>
                        <a:t>. P.S. </a:t>
                      </a:r>
                      <a:r>
                        <a:rPr lang="en-US" sz="1100" dirty="0" err="1">
                          <a:solidFill>
                            <a:srgbClr val="002060"/>
                          </a:solidFill>
                          <a:latin typeface="Times New Roman"/>
                          <a:ea typeface="Times New Roman"/>
                          <a:cs typeface="Times New Roman"/>
                        </a:rPr>
                        <a:t>Kadam</a:t>
                      </a:r>
                      <a:r>
                        <a:rPr lang="en-US" sz="1100" dirty="0">
                          <a:solidFill>
                            <a:srgbClr val="002060"/>
                          </a:solidFill>
                          <a:latin typeface="Times New Roman"/>
                          <a:ea typeface="Times New Roman"/>
                          <a:cs typeface="Times New Roman"/>
                        </a:rPr>
                        <a:t>, </a:t>
                      </a:r>
                      <a:r>
                        <a:rPr lang="en-US" sz="1100" dirty="0" smtClean="0">
                          <a:solidFill>
                            <a:srgbClr val="002060"/>
                          </a:solidFill>
                          <a:latin typeface="Times New Roman"/>
                          <a:ea typeface="Times New Roman"/>
                          <a:cs typeface="Times New Roman"/>
                        </a:rPr>
                        <a:t>System Analyst</a:t>
                      </a:r>
                      <a:r>
                        <a:rPr lang="en-US" sz="1100" dirty="0">
                          <a:solidFill>
                            <a:srgbClr val="002060"/>
                          </a:solidFill>
                          <a:latin typeface="Times New Roman"/>
                          <a:ea typeface="Times New Roman"/>
                          <a:cs typeface="Times New Roman"/>
                        </a:rPr>
                        <a:t>, Groundwater Surveys and Development Agency, </a:t>
                      </a:r>
                      <a:r>
                        <a:rPr lang="en-US" sz="1100" dirty="0" err="1">
                          <a:solidFill>
                            <a:srgbClr val="002060"/>
                          </a:solidFill>
                          <a:latin typeface="Times New Roman"/>
                          <a:ea typeface="Times New Roman"/>
                          <a:cs typeface="Times New Roman"/>
                        </a:rPr>
                        <a:t>Pune</a:t>
                      </a:r>
                      <a:r>
                        <a:rPr lang="en-US" sz="1100" dirty="0">
                          <a:solidFill>
                            <a:srgbClr val="002060"/>
                          </a:solidFill>
                          <a:latin typeface="Times New Roman"/>
                          <a:ea typeface="Times New Roman"/>
                          <a:cs typeface="Times New Roman"/>
                        </a:rPr>
                        <a:t>.</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29">
                <a:tc>
                  <a:txBody>
                    <a:bodyPr/>
                    <a:lstStyle/>
                    <a:p>
                      <a:pPr>
                        <a:lnSpc>
                          <a:spcPct val="105000"/>
                        </a:lnSpc>
                        <a:spcAft>
                          <a:spcPts val="0"/>
                        </a:spcAft>
                      </a:pPr>
                      <a:r>
                        <a:rPr lang="en-US" sz="1100">
                          <a:solidFill>
                            <a:srgbClr val="002060"/>
                          </a:solidFill>
                          <a:latin typeface="Palatino Linotype"/>
                          <a:ea typeface="Times New Roman"/>
                          <a:cs typeface="Times New Roman"/>
                        </a:rPr>
                        <a:t>9</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IT/ Web Designing Expert - 1nos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dirty="0">
                          <a:solidFill>
                            <a:srgbClr val="002060"/>
                          </a:solidFill>
                          <a:latin typeface="Palatino Linotype"/>
                          <a:ea typeface="Times New Roman"/>
                          <a:cs typeface="Times New Roman"/>
                        </a:rPr>
                        <a:t>To be placed</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29">
                <a:tc>
                  <a:txBody>
                    <a:bodyPr/>
                    <a:lstStyle/>
                    <a:p>
                      <a:pPr>
                        <a:lnSpc>
                          <a:spcPct val="105000"/>
                        </a:lnSpc>
                        <a:spcAft>
                          <a:spcPts val="0"/>
                        </a:spcAft>
                      </a:pPr>
                      <a:r>
                        <a:rPr lang="en-US" sz="1100">
                          <a:solidFill>
                            <a:srgbClr val="002060"/>
                          </a:solidFill>
                          <a:latin typeface="Palatino Linotype"/>
                          <a:ea typeface="Times New Roman"/>
                          <a:cs typeface="Times New Roman"/>
                        </a:rPr>
                        <a:t>10</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GIS Expert - 1 nos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dirty="0" smtClean="0">
                          <a:solidFill>
                            <a:srgbClr val="002060"/>
                          </a:solidFill>
                          <a:latin typeface="Palatino Linotype"/>
                          <a:ea typeface="Times New Roman"/>
                          <a:cs typeface="Times New Roman"/>
                        </a:rPr>
                        <a:t>To be placed</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a:lnSpc>
                          <a:spcPct val="105000"/>
                        </a:lnSpc>
                        <a:spcAft>
                          <a:spcPts val="0"/>
                        </a:spcAft>
                      </a:pPr>
                      <a:r>
                        <a:rPr lang="en-US" sz="1100">
                          <a:solidFill>
                            <a:srgbClr val="002060"/>
                          </a:solidFill>
                          <a:latin typeface="Palatino Linotype"/>
                          <a:ea typeface="Times New Roman"/>
                          <a:cs typeface="Times New Roman"/>
                        </a:rPr>
                        <a:t>11</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Data Entry Operator - 2 nos.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1000"/>
                        </a:spcAft>
                      </a:pPr>
                      <a:r>
                        <a:rPr lang="en-US" sz="1100" dirty="0">
                          <a:solidFill>
                            <a:srgbClr val="002060"/>
                          </a:solidFill>
                          <a:latin typeface="Times New Roman"/>
                          <a:ea typeface="Times New Roman"/>
                          <a:cs typeface="Times New Roman"/>
                        </a:rPr>
                        <a:t>Smt. Y.V. Badge, Junior Geologist, Groundwater Surveys and Development Agency, </a:t>
                      </a:r>
                      <a:r>
                        <a:rPr lang="en-US" sz="1100" dirty="0" err="1">
                          <a:solidFill>
                            <a:srgbClr val="002060"/>
                          </a:solidFill>
                          <a:latin typeface="Times New Roman"/>
                          <a:ea typeface="Times New Roman"/>
                          <a:cs typeface="Times New Roman"/>
                        </a:rPr>
                        <a:t>Pune</a:t>
                      </a:r>
                      <a:r>
                        <a:rPr lang="en-US" sz="1100" dirty="0">
                          <a:solidFill>
                            <a:srgbClr val="002060"/>
                          </a:solidFill>
                          <a:latin typeface="Times New Roman"/>
                          <a:ea typeface="Times New Roman"/>
                          <a:cs typeface="Times New Roman"/>
                        </a:rPr>
                        <a:t>.</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29">
                <a:tc>
                  <a:txBody>
                    <a:bodyPr/>
                    <a:lstStyle/>
                    <a:p>
                      <a:pPr>
                        <a:lnSpc>
                          <a:spcPct val="105000"/>
                        </a:lnSpc>
                        <a:spcAft>
                          <a:spcPts val="0"/>
                        </a:spcAft>
                      </a:pPr>
                      <a:endParaRPr lang="en-US" sz="1100">
                        <a:solidFill>
                          <a:srgbClr val="002060"/>
                        </a:solidFill>
                        <a:latin typeface="Palatino Linotype"/>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5000"/>
                        </a:lnSpc>
                        <a:spcAft>
                          <a:spcPts val="0"/>
                        </a:spcAft>
                      </a:pPr>
                      <a:r>
                        <a:rPr lang="en-US" sz="1100" dirty="0">
                          <a:solidFill>
                            <a:srgbClr val="002060"/>
                          </a:solidFill>
                          <a:latin typeface="Palatino Linotype"/>
                          <a:ea typeface="Times New Roman"/>
                          <a:cs typeface="Times New Roman"/>
                        </a:rPr>
                        <a:t>Finance</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r>
              <a:tr h="261257">
                <a:tc>
                  <a:txBody>
                    <a:bodyPr/>
                    <a:lstStyle/>
                    <a:p>
                      <a:pPr>
                        <a:lnSpc>
                          <a:spcPct val="105000"/>
                        </a:lnSpc>
                        <a:spcAft>
                          <a:spcPts val="0"/>
                        </a:spcAft>
                      </a:pPr>
                      <a:r>
                        <a:rPr lang="en-US" sz="1100">
                          <a:solidFill>
                            <a:srgbClr val="002060"/>
                          </a:solidFill>
                          <a:latin typeface="Palatino Linotype"/>
                          <a:ea typeface="Times New Roman"/>
                          <a:cs typeface="Times New Roman"/>
                        </a:rPr>
                        <a:t>12</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Assistant Director (MFAS)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1000"/>
                        </a:spcAft>
                      </a:pPr>
                      <a:r>
                        <a:rPr lang="en-US" sz="1100">
                          <a:solidFill>
                            <a:srgbClr val="002060"/>
                          </a:solidFill>
                          <a:latin typeface="Times New Roman"/>
                          <a:ea typeface="Times New Roman"/>
                          <a:cs typeface="Times New Roman"/>
                        </a:rPr>
                        <a:t>Smt. Gitanjali Supate, Assistant Director, Groundwater Surveys and Development Agency, Pune.</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a:lnSpc>
                          <a:spcPct val="105000"/>
                        </a:lnSpc>
                        <a:spcAft>
                          <a:spcPts val="0"/>
                        </a:spcAft>
                      </a:pPr>
                      <a:r>
                        <a:rPr lang="en-US" sz="1100">
                          <a:solidFill>
                            <a:srgbClr val="002060"/>
                          </a:solidFill>
                          <a:latin typeface="Palatino Linotype"/>
                          <a:ea typeface="Times New Roman"/>
                          <a:cs typeface="Times New Roman"/>
                        </a:rPr>
                        <a:t>13</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Accounts Officer - 1 nos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1000"/>
                        </a:spcAft>
                      </a:pPr>
                      <a:r>
                        <a:rPr lang="en-US" sz="1100" dirty="0">
                          <a:solidFill>
                            <a:srgbClr val="002060"/>
                          </a:solidFill>
                          <a:latin typeface="Times New Roman"/>
                          <a:ea typeface="Times New Roman"/>
                          <a:cs typeface="Times New Roman"/>
                        </a:rPr>
                        <a:t>Smt. V.V. </a:t>
                      </a:r>
                      <a:r>
                        <a:rPr lang="en-US" sz="1100" dirty="0" err="1">
                          <a:solidFill>
                            <a:srgbClr val="002060"/>
                          </a:solidFill>
                          <a:latin typeface="Times New Roman"/>
                          <a:ea typeface="Times New Roman"/>
                          <a:cs typeface="Times New Roman"/>
                        </a:rPr>
                        <a:t>Pharne</a:t>
                      </a:r>
                      <a:r>
                        <a:rPr lang="en-US" sz="1100" dirty="0">
                          <a:solidFill>
                            <a:srgbClr val="002060"/>
                          </a:solidFill>
                          <a:latin typeface="Times New Roman"/>
                          <a:ea typeface="Times New Roman"/>
                          <a:cs typeface="Times New Roman"/>
                        </a:rPr>
                        <a:t>, Account Officer, Groundwater Surveys and Development Agency, </a:t>
                      </a:r>
                      <a:r>
                        <a:rPr lang="en-US" sz="1100" dirty="0" err="1">
                          <a:solidFill>
                            <a:srgbClr val="002060"/>
                          </a:solidFill>
                          <a:latin typeface="Times New Roman"/>
                          <a:ea typeface="Times New Roman"/>
                          <a:cs typeface="Times New Roman"/>
                        </a:rPr>
                        <a:t>Pune</a:t>
                      </a:r>
                      <a:r>
                        <a:rPr lang="en-US" sz="1100" dirty="0">
                          <a:solidFill>
                            <a:srgbClr val="002060"/>
                          </a:solidFill>
                          <a:latin typeface="Times New Roman"/>
                          <a:ea typeface="Times New Roman"/>
                          <a:cs typeface="Times New Roman"/>
                        </a:rPr>
                        <a:t>.</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29">
                <a:tc>
                  <a:txBody>
                    <a:bodyPr/>
                    <a:lstStyle/>
                    <a:p>
                      <a:pPr>
                        <a:lnSpc>
                          <a:spcPct val="105000"/>
                        </a:lnSpc>
                        <a:spcAft>
                          <a:spcPts val="0"/>
                        </a:spcAft>
                      </a:pPr>
                      <a:r>
                        <a:rPr lang="en-US" sz="1100">
                          <a:solidFill>
                            <a:srgbClr val="002060"/>
                          </a:solidFill>
                          <a:latin typeface="Palatino Linotype"/>
                          <a:ea typeface="Times New Roman"/>
                          <a:cs typeface="Times New Roman"/>
                        </a:rPr>
                        <a:t>14</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Asst. Accounts Officer - 1 nos.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1000"/>
                        </a:spcAft>
                      </a:pPr>
                      <a:r>
                        <a:rPr lang="en-US" sz="1100" dirty="0" err="1" smtClean="0">
                          <a:solidFill>
                            <a:srgbClr val="002060"/>
                          </a:solidFill>
                          <a:latin typeface="Times New Roman"/>
                          <a:ea typeface="Times New Roman"/>
                          <a:cs typeface="Times New Roman"/>
                        </a:rPr>
                        <a:t>Shri</a:t>
                      </a:r>
                      <a:r>
                        <a:rPr lang="en-US" sz="1100" dirty="0" smtClean="0">
                          <a:solidFill>
                            <a:srgbClr val="002060"/>
                          </a:solidFill>
                          <a:latin typeface="Times New Roman"/>
                          <a:ea typeface="Times New Roman"/>
                          <a:cs typeface="Times New Roman"/>
                        </a:rPr>
                        <a:t> </a:t>
                      </a:r>
                      <a:r>
                        <a:rPr lang="en-US" sz="1100" dirty="0" err="1" smtClean="0">
                          <a:solidFill>
                            <a:srgbClr val="002060"/>
                          </a:solidFill>
                          <a:latin typeface="Times New Roman"/>
                          <a:ea typeface="Times New Roman"/>
                          <a:cs typeface="Times New Roman"/>
                        </a:rPr>
                        <a:t>Chetan</a:t>
                      </a:r>
                      <a:r>
                        <a:rPr lang="en-US" sz="1100" dirty="0" smtClean="0">
                          <a:solidFill>
                            <a:srgbClr val="002060"/>
                          </a:solidFill>
                          <a:latin typeface="Times New Roman"/>
                          <a:ea typeface="Times New Roman"/>
                          <a:cs typeface="Times New Roman"/>
                        </a:rPr>
                        <a:t> </a:t>
                      </a:r>
                      <a:r>
                        <a:rPr lang="en-US" sz="1100" dirty="0" err="1" smtClean="0">
                          <a:solidFill>
                            <a:srgbClr val="002060"/>
                          </a:solidFill>
                          <a:latin typeface="Times New Roman"/>
                          <a:ea typeface="Times New Roman"/>
                          <a:cs typeface="Times New Roman"/>
                        </a:rPr>
                        <a:t>Bankar</a:t>
                      </a:r>
                      <a:r>
                        <a:rPr lang="en-US" sz="1100" dirty="0" smtClean="0">
                          <a:solidFill>
                            <a:srgbClr val="002060"/>
                          </a:solidFill>
                          <a:latin typeface="Times New Roman"/>
                          <a:ea typeface="Times New Roman"/>
                          <a:cs typeface="Times New Roman"/>
                        </a:rPr>
                        <a:t>, Senior Clerk,  Groundwater Surveys and Development Agency, </a:t>
                      </a:r>
                      <a:r>
                        <a:rPr lang="en-US" sz="1100" dirty="0" err="1" smtClean="0">
                          <a:solidFill>
                            <a:srgbClr val="002060"/>
                          </a:solidFill>
                          <a:latin typeface="Times New Roman"/>
                          <a:ea typeface="Times New Roman"/>
                          <a:cs typeface="Times New Roman"/>
                        </a:rPr>
                        <a:t>Pune</a:t>
                      </a:r>
                      <a:r>
                        <a:rPr lang="en-US" sz="1100" dirty="0" smtClean="0">
                          <a:solidFill>
                            <a:srgbClr val="002060"/>
                          </a:solidFill>
                          <a:latin typeface="Times New Roman"/>
                          <a:ea typeface="Times New Roman"/>
                          <a:cs typeface="Times New Roman"/>
                        </a:rPr>
                        <a:t>. </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29">
                <a:tc>
                  <a:txBody>
                    <a:bodyPr/>
                    <a:lstStyle/>
                    <a:p>
                      <a:pPr>
                        <a:lnSpc>
                          <a:spcPct val="105000"/>
                        </a:lnSpc>
                        <a:spcAft>
                          <a:spcPts val="0"/>
                        </a:spcAft>
                      </a:pPr>
                      <a:endParaRPr lang="en-US" sz="1100">
                        <a:solidFill>
                          <a:srgbClr val="002060"/>
                        </a:solidFill>
                        <a:latin typeface="Palatino Linotype"/>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5000"/>
                        </a:lnSpc>
                        <a:spcAft>
                          <a:spcPts val="0"/>
                        </a:spcAft>
                      </a:pPr>
                      <a:r>
                        <a:rPr lang="en-US" sz="1100">
                          <a:solidFill>
                            <a:srgbClr val="002060"/>
                          </a:solidFill>
                          <a:latin typeface="Palatino Linotype"/>
                          <a:ea typeface="Times New Roman"/>
                          <a:cs typeface="Times New Roman"/>
                        </a:rPr>
                        <a:t>Procurement </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r>
              <a:tr h="261257">
                <a:tc>
                  <a:txBody>
                    <a:bodyPr/>
                    <a:lstStyle/>
                    <a:p>
                      <a:pPr>
                        <a:lnSpc>
                          <a:spcPct val="105000"/>
                        </a:lnSpc>
                        <a:spcAft>
                          <a:spcPts val="0"/>
                        </a:spcAft>
                      </a:pPr>
                      <a:r>
                        <a:rPr lang="en-US" sz="1100">
                          <a:solidFill>
                            <a:srgbClr val="002060"/>
                          </a:solidFill>
                          <a:latin typeface="Palatino Linotype"/>
                          <a:ea typeface="Times New Roman"/>
                          <a:cs typeface="Times New Roman"/>
                        </a:rPr>
                        <a:t>15</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Procurement Expert </a:t>
                      </a:r>
                      <a:endParaRPr lang="en-GB" sz="1100">
                        <a:latin typeface="Arial"/>
                        <a:ea typeface="Times New Roman"/>
                        <a:cs typeface="Times New Roman"/>
                      </a:endParaRPr>
                    </a:p>
                    <a:p>
                      <a:pPr>
                        <a:lnSpc>
                          <a:spcPct val="105000"/>
                        </a:lnSpc>
                        <a:spcAft>
                          <a:spcPts val="0"/>
                        </a:spcAft>
                      </a:pPr>
                      <a:r>
                        <a:rPr lang="en-US" sz="1100">
                          <a:solidFill>
                            <a:srgbClr val="002060"/>
                          </a:solidFill>
                          <a:latin typeface="Palatino Linotype"/>
                          <a:ea typeface="Times New Roman"/>
                          <a:cs typeface="Times New Roman"/>
                        </a:rPr>
                        <a:t>(Instrument/ IT related) 1 nos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1000"/>
                        </a:spcAft>
                      </a:pPr>
                      <a:r>
                        <a:rPr lang="en-US" sz="1100" dirty="0" err="1" smtClean="0">
                          <a:solidFill>
                            <a:srgbClr val="002060"/>
                          </a:solidFill>
                          <a:latin typeface="Times New Roman"/>
                          <a:ea typeface="Times New Roman"/>
                          <a:cs typeface="Times New Roman"/>
                        </a:rPr>
                        <a:t>Shri</a:t>
                      </a:r>
                      <a:r>
                        <a:rPr lang="en-US" sz="1100" baseline="0" dirty="0" smtClean="0">
                          <a:solidFill>
                            <a:srgbClr val="002060"/>
                          </a:solidFill>
                          <a:latin typeface="Times New Roman"/>
                          <a:ea typeface="Times New Roman"/>
                          <a:cs typeface="Times New Roman"/>
                        </a:rPr>
                        <a:t> . P.S. </a:t>
                      </a:r>
                      <a:r>
                        <a:rPr lang="en-US" sz="1100" baseline="0" dirty="0" err="1" smtClean="0">
                          <a:solidFill>
                            <a:srgbClr val="002060"/>
                          </a:solidFill>
                          <a:latin typeface="Times New Roman"/>
                          <a:ea typeface="Times New Roman"/>
                          <a:cs typeface="Times New Roman"/>
                        </a:rPr>
                        <a:t>Kadam</a:t>
                      </a:r>
                      <a:r>
                        <a:rPr lang="en-US" sz="1100" baseline="0" dirty="0" smtClean="0">
                          <a:solidFill>
                            <a:srgbClr val="002060"/>
                          </a:solidFill>
                          <a:latin typeface="Times New Roman"/>
                          <a:ea typeface="Times New Roman"/>
                          <a:cs typeface="Times New Roman"/>
                        </a:rPr>
                        <a:t>,</a:t>
                      </a:r>
                      <a:r>
                        <a:rPr lang="en-US" sz="1100" dirty="0" smtClean="0">
                          <a:solidFill>
                            <a:srgbClr val="002060"/>
                          </a:solidFill>
                          <a:latin typeface="Times New Roman"/>
                          <a:ea typeface="Times New Roman"/>
                          <a:cs typeface="Times New Roman"/>
                        </a:rPr>
                        <a:t> </a:t>
                      </a:r>
                      <a:r>
                        <a:rPr lang="en-US" sz="1100" dirty="0">
                          <a:solidFill>
                            <a:srgbClr val="002060"/>
                          </a:solidFill>
                          <a:latin typeface="Times New Roman"/>
                          <a:ea typeface="Times New Roman"/>
                          <a:cs typeface="Times New Roman"/>
                        </a:rPr>
                        <a:t>Planning Officer, Groundwater Surveys and Development Agency, </a:t>
                      </a:r>
                      <a:r>
                        <a:rPr lang="en-US" sz="1100" dirty="0" err="1">
                          <a:solidFill>
                            <a:srgbClr val="002060"/>
                          </a:solidFill>
                          <a:latin typeface="Times New Roman"/>
                          <a:ea typeface="Times New Roman"/>
                          <a:cs typeface="Times New Roman"/>
                        </a:rPr>
                        <a:t>Pune</a:t>
                      </a:r>
                      <a:r>
                        <a:rPr lang="en-US" sz="1100" dirty="0">
                          <a:solidFill>
                            <a:srgbClr val="002060"/>
                          </a:solidFill>
                          <a:latin typeface="Times New Roman"/>
                          <a:ea typeface="Times New Roman"/>
                          <a:cs typeface="Times New Roman"/>
                        </a:rPr>
                        <a:t>.</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257">
                <a:tc>
                  <a:txBody>
                    <a:bodyPr/>
                    <a:lstStyle/>
                    <a:p>
                      <a:pPr>
                        <a:lnSpc>
                          <a:spcPct val="105000"/>
                        </a:lnSpc>
                        <a:spcAft>
                          <a:spcPts val="0"/>
                        </a:spcAft>
                      </a:pPr>
                      <a:r>
                        <a:rPr lang="en-US" sz="1100">
                          <a:solidFill>
                            <a:srgbClr val="002060"/>
                          </a:solidFill>
                          <a:latin typeface="Palatino Linotype"/>
                          <a:ea typeface="Times New Roman"/>
                          <a:cs typeface="Times New Roman"/>
                        </a:rPr>
                        <a:t>16</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Procurement Expert </a:t>
                      </a:r>
                      <a:endParaRPr lang="en-GB" sz="1100">
                        <a:latin typeface="Arial"/>
                        <a:ea typeface="Times New Roman"/>
                        <a:cs typeface="Times New Roman"/>
                      </a:endParaRPr>
                    </a:p>
                    <a:p>
                      <a:pPr>
                        <a:lnSpc>
                          <a:spcPct val="105000"/>
                        </a:lnSpc>
                        <a:spcAft>
                          <a:spcPts val="0"/>
                        </a:spcAft>
                      </a:pPr>
                      <a:r>
                        <a:rPr lang="en-US" sz="1100">
                          <a:solidFill>
                            <a:srgbClr val="002060"/>
                          </a:solidFill>
                          <a:latin typeface="Palatino Linotype"/>
                          <a:ea typeface="Times New Roman"/>
                          <a:cs typeface="Times New Roman"/>
                        </a:rPr>
                        <a:t>(Goods and Consultancy) 1nos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1000"/>
                        </a:spcAft>
                      </a:pPr>
                      <a:r>
                        <a:rPr lang="en-US" sz="1100" dirty="0" err="1">
                          <a:solidFill>
                            <a:srgbClr val="002060"/>
                          </a:solidFill>
                          <a:latin typeface="Times New Roman"/>
                          <a:ea typeface="Times New Roman"/>
                          <a:cs typeface="Times New Roman"/>
                        </a:rPr>
                        <a:t>Shri</a:t>
                      </a:r>
                      <a:r>
                        <a:rPr lang="en-US" sz="1100" dirty="0">
                          <a:solidFill>
                            <a:srgbClr val="002060"/>
                          </a:solidFill>
                          <a:latin typeface="Times New Roman"/>
                          <a:ea typeface="Times New Roman"/>
                          <a:cs typeface="Times New Roman"/>
                        </a:rPr>
                        <a:t>. </a:t>
                      </a:r>
                      <a:r>
                        <a:rPr lang="en-US" sz="1100" dirty="0" smtClean="0">
                          <a:solidFill>
                            <a:srgbClr val="002060"/>
                          </a:solidFill>
                          <a:latin typeface="Times New Roman"/>
                          <a:ea typeface="Times New Roman"/>
                          <a:cs typeface="Times New Roman"/>
                        </a:rPr>
                        <a:t>Vijay </a:t>
                      </a:r>
                      <a:r>
                        <a:rPr lang="en-US" sz="1100" dirty="0" err="1" smtClean="0">
                          <a:solidFill>
                            <a:srgbClr val="002060"/>
                          </a:solidFill>
                          <a:latin typeface="Times New Roman"/>
                          <a:ea typeface="Times New Roman"/>
                          <a:cs typeface="Times New Roman"/>
                        </a:rPr>
                        <a:t>Janrao</a:t>
                      </a:r>
                      <a:r>
                        <a:rPr lang="en-US" sz="1100" dirty="0" smtClean="0">
                          <a:solidFill>
                            <a:srgbClr val="002060"/>
                          </a:solidFill>
                          <a:latin typeface="Times New Roman"/>
                          <a:ea typeface="Times New Roman"/>
                          <a:cs typeface="Times New Roman"/>
                        </a:rPr>
                        <a:t>, Administrative Officer, </a:t>
                      </a:r>
                      <a:r>
                        <a:rPr lang="en-US" sz="1100" dirty="0">
                          <a:solidFill>
                            <a:srgbClr val="002060"/>
                          </a:solidFill>
                          <a:latin typeface="Times New Roman"/>
                          <a:ea typeface="Times New Roman"/>
                          <a:cs typeface="Times New Roman"/>
                        </a:rPr>
                        <a:t>Groundwater Surveys and Development Agency, </a:t>
                      </a:r>
                      <a:r>
                        <a:rPr lang="en-US" sz="1100" dirty="0" err="1">
                          <a:solidFill>
                            <a:srgbClr val="002060"/>
                          </a:solidFill>
                          <a:latin typeface="Times New Roman"/>
                          <a:ea typeface="Times New Roman"/>
                          <a:cs typeface="Times New Roman"/>
                        </a:rPr>
                        <a:t>Pune</a:t>
                      </a:r>
                      <a:r>
                        <a:rPr lang="en-US" sz="1100" dirty="0">
                          <a:solidFill>
                            <a:srgbClr val="002060"/>
                          </a:solidFill>
                          <a:latin typeface="Times New Roman"/>
                          <a:ea typeface="Times New Roman"/>
                          <a:cs typeface="Times New Roman"/>
                        </a:rPr>
                        <a:t>.</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29">
                <a:tc>
                  <a:txBody>
                    <a:bodyPr/>
                    <a:lstStyle/>
                    <a:p>
                      <a:pPr>
                        <a:lnSpc>
                          <a:spcPct val="105000"/>
                        </a:lnSpc>
                        <a:spcAft>
                          <a:spcPts val="0"/>
                        </a:spcAft>
                      </a:pPr>
                      <a:r>
                        <a:rPr lang="en-US" sz="1100">
                          <a:solidFill>
                            <a:srgbClr val="002060"/>
                          </a:solidFill>
                          <a:latin typeface="Palatino Linotype"/>
                          <a:ea typeface="Times New Roman"/>
                          <a:cs typeface="Times New Roman"/>
                        </a:rPr>
                        <a:t>17</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5000"/>
                        </a:lnSpc>
                        <a:spcAft>
                          <a:spcPts val="0"/>
                        </a:spcAft>
                      </a:pPr>
                      <a:r>
                        <a:rPr lang="en-US" sz="1100">
                          <a:solidFill>
                            <a:srgbClr val="002060"/>
                          </a:solidFill>
                          <a:latin typeface="Palatino Linotype"/>
                          <a:ea typeface="Times New Roman"/>
                          <a:cs typeface="Times New Roman"/>
                        </a:rPr>
                        <a:t>M &amp; E</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r>
              <a:tr h="130629">
                <a:tc>
                  <a:txBody>
                    <a:bodyPr/>
                    <a:lstStyle/>
                    <a:p>
                      <a:pPr>
                        <a:lnSpc>
                          <a:spcPct val="105000"/>
                        </a:lnSpc>
                        <a:spcAft>
                          <a:spcPts val="0"/>
                        </a:spcAft>
                      </a:pPr>
                      <a:r>
                        <a:rPr lang="en-US" sz="1100">
                          <a:solidFill>
                            <a:srgbClr val="002060"/>
                          </a:solidFill>
                          <a:latin typeface="Palatino Linotype"/>
                          <a:ea typeface="Times New Roman"/>
                          <a:cs typeface="Times New Roman"/>
                        </a:rPr>
                        <a:t>18</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MIS Expert - 1 nos.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1000"/>
                        </a:spcAft>
                        <a:buClrTx/>
                        <a:buSzTx/>
                        <a:buFontTx/>
                        <a:buNone/>
                        <a:tabLst/>
                        <a:defRPr/>
                      </a:pPr>
                      <a:r>
                        <a:rPr kumimoji="0" lang="en-US" sz="1100" b="0" i="0" u="none" strike="noStrike" kern="1200" cap="none" spc="0" normalizeH="0" baseline="0" noProof="0" dirty="0" smtClean="0">
                          <a:ln>
                            <a:noFill/>
                          </a:ln>
                          <a:solidFill>
                            <a:srgbClr val="002060"/>
                          </a:solidFill>
                          <a:effectLst/>
                          <a:uLnTx/>
                          <a:uFillTx/>
                          <a:latin typeface="Times New Roman"/>
                          <a:ea typeface="Times New Roman"/>
                          <a:cs typeface="Times New Roman"/>
                        </a:rPr>
                        <a:t>Smt. Y.V. Badge, Junior Geologist, Groundwater Surveys and Development Agency, </a:t>
                      </a:r>
                      <a:r>
                        <a:rPr kumimoji="0" lang="en-US" sz="1100" b="0" i="0" u="none" strike="noStrike" kern="1200" cap="none" spc="0" normalizeH="0" baseline="0" noProof="0" dirty="0" err="1" smtClean="0">
                          <a:ln>
                            <a:noFill/>
                          </a:ln>
                          <a:solidFill>
                            <a:srgbClr val="002060"/>
                          </a:solidFill>
                          <a:effectLst/>
                          <a:uLnTx/>
                          <a:uFillTx/>
                          <a:latin typeface="Times New Roman"/>
                          <a:ea typeface="Times New Roman"/>
                          <a:cs typeface="Times New Roman"/>
                        </a:rPr>
                        <a:t>Pune</a:t>
                      </a:r>
                      <a:r>
                        <a:rPr kumimoji="0" lang="en-US" sz="1100" b="0" i="0" u="none" strike="noStrike" kern="1200" cap="none" spc="0" normalizeH="0" baseline="0" noProof="0" dirty="0" smtClean="0">
                          <a:ln>
                            <a:noFill/>
                          </a:ln>
                          <a:solidFill>
                            <a:srgbClr val="002060"/>
                          </a:solidFill>
                          <a:effectLst/>
                          <a:uLnTx/>
                          <a:uFillTx/>
                          <a:latin typeface="Times New Roman"/>
                          <a:ea typeface="Times New Roman"/>
                          <a:cs typeface="Times New Roman"/>
                        </a:rPr>
                        <a:t>.</a:t>
                      </a:r>
                      <a:endParaRPr kumimoji="0" lang="en-GB" sz="1100" b="0" i="0" u="none" strike="noStrike" kern="1200" cap="none" spc="0" normalizeH="0" baseline="0" noProof="0" dirty="0" smtClean="0">
                        <a:ln>
                          <a:noFill/>
                        </a:ln>
                        <a:solidFill>
                          <a:prstClr val="black"/>
                        </a:solidFill>
                        <a:effectLst/>
                        <a:uLnTx/>
                        <a:uFillTx/>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920">
                <a:tc>
                  <a:txBody>
                    <a:bodyPr/>
                    <a:lstStyle/>
                    <a:p>
                      <a:pPr>
                        <a:lnSpc>
                          <a:spcPct val="105000"/>
                        </a:lnSpc>
                        <a:spcAft>
                          <a:spcPts val="0"/>
                        </a:spcAft>
                      </a:pPr>
                      <a:r>
                        <a:rPr lang="en-US" sz="1100" dirty="0">
                          <a:solidFill>
                            <a:srgbClr val="002060"/>
                          </a:solidFill>
                          <a:latin typeface="Palatino Linotype"/>
                          <a:ea typeface="Times New Roman"/>
                          <a:cs typeface="Times New Roman"/>
                        </a:rPr>
                        <a:t>19</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100">
                          <a:solidFill>
                            <a:srgbClr val="002060"/>
                          </a:solidFill>
                          <a:latin typeface="Palatino Linotype"/>
                          <a:ea typeface="Times New Roman"/>
                          <a:cs typeface="Times New Roman"/>
                        </a:rPr>
                        <a:t>M &amp; E Expert - 1 Nos.</a:t>
                      </a:r>
                      <a:endParaRPr lang="en-GB" sz="110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1000"/>
                        </a:spcAft>
                      </a:pPr>
                      <a:r>
                        <a:rPr lang="en-US" sz="1100" dirty="0" smtClean="0">
                          <a:solidFill>
                            <a:srgbClr val="002060"/>
                          </a:solidFill>
                          <a:latin typeface="Times New Roman"/>
                          <a:ea typeface="Times New Roman"/>
                          <a:cs typeface="Times New Roman"/>
                        </a:rPr>
                        <a:t>Smt. Y.V. Badge, Junior Geologist, Groundwater Surveys and Development Agency, </a:t>
                      </a:r>
                      <a:r>
                        <a:rPr lang="en-US" sz="1100" dirty="0" err="1" smtClean="0">
                          <a:solidFill>
                            <a:srgbClr val="002060"/>
                          </a:solidFill>
                          <a:latin typeface="Times New Roman"/>
                          <a:ea typeface="Times New Roman"/>
                          <a:cs typeface="Times New Roman"/>
                        </a:rPr>
                        <a:t>Pune</a:t>
                      </a:r>
                      <a:r>
                        <a:rPr lang="en-US" sz="1100" dirty="0" smtClean="0">
                          <a:solidFill>
                            <a:srgbClr val="002060"/>
                          </a:solidFill>
                          <a:latin typeface="Times New Roman"/>
                          <a:ea typeface="Times New Roman"/>
                          <a:cs typeface="Times New Roman"/>
                        </a:rPr>
                        <a:t>.</a:t>
                      </a:r>
                      <a:endParaRPr lang="en-GB" sz="1100" dirty="0">
                        <a:latin typeface="Arial"/>
                        <a:ea typeface="Times New Roman"/>
                        <a:cs typeface="Times New Roman"/>
                      </a:endParaRPr>
                    </a:p>
                  </a:txBody>
                  <a:tcPr marL="36231" marR="36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8604"/>
            <a:ext cx="9144000" cy="2308324"/>
          </a:xfrm>
          <a:prstGeom prst="rect">
            <a:avLst/>
          </a:prstGeom>
          <a:noFill/>
        </p:spPr>
        <p:txBody>
          <a:bodyPr wrap="square" rtlCol="0">
            <a:spAutoFit/>
          </a:bodyPr>
          <a:lstStyle/>
          <a:p>
            <a:r>
              <a:rPr lang="en-GB" sz="2400" b="1" dirty="0" smtClean="0"/>
              <a:t>Fund Received: </a:t>
            </a:r>
          </a:p>
          <a:p>
            <a:endParaRPr lang="en-GB" sz="2400" b="1" dirty="0" smtClean="0"/>
          </a:p>
          <a:p>
            <a:pPr>
              <a:buFont typeface="Wingdings" pitchFamily="2" charset="2"/>
              <a:buChar char="Ø"/>
            </a:pPr>
            <a:r>
              <a:rPr lang="en-GB" sz="2400" dirty="0" smtClean="0"/>
              <a:t> For FY 2016-17 :  Rs. 38.50 </a:t>
            </a:r>
            <a:r>
              <a:rPr lang="en-GB" sz="2400" dirty="0" err="1" smtClean="0"/>
              <a:t>Lakhs</a:t>
            </a:r>
            <a:endParaRPr lang="en-GB" sz="2400" dirty="0" smtClean="0"/>
          </a:p>
          <a:p>
            <a:pPr>
              <a:buFont typeface="Wingdings" pitchFamily="2" charset="2"/>
              <a:buChar char="Ø"/>
            </a:pPr>
            <a:r>
              <a:rPr lang="en-GB" sz="2400" dirty="0" smtClean="0"/>
              <a:t> For FY 2017-18 :  Rs. 1.77 Cr.  </a:t>
            </a:r>
          </a:p>
          <a:p>
            <a:endParaRPr lang="en-GB" sz="2400" b="1" dirty="0" smtClean="0"/>
          </a:p>
          <a:p>
            <a:r>
              <a:rPr lang="en-GB" sz="2400" b="1" dirty="0" smtClean="0"/>
              <a:t>Expenditure till date: Nil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5728"/>
            <a:ext cx="9144000" cy="461665"/>
          </a:xfrm>
          <a:prstGeom prst="rect">
            <a:avLst/>
          </a:prstGeom>
          <a:noFill/>
        </p:spPr>
        <p:txBody>
          <a:bodyPr wrap="square" rtlCol="0">
            <a:spAutoFit/>
          </a:bodyPr>
          <a:lstStyle/>
          <a:p>
            <a:pPr algn="ctr"/>
            <a:r>
              <a:rPr lang="en-GB" sz="2400" b="1" dirty="0" smtClean="0">
                <a:solidFill>
                  <a:srgbClr val="C00000"/>
                </a:solidFill>
              </a:rPr>
              <a:t>Major Procurement Items in PIP</a:t>
            </a:r>
            <a:endParaRPr lang="en-GB" sz="2400" b="1" dirty="0">
              <a:solidFill>
                <a:srgbClr val="C00000"/>
              </a:solidFill>
            </a:endParaRPr>
          </a:p>
        </p:txBody>
      </p:sp>
      <p:graphicFrame>
        <p:nvGraphicFramePr>
          <p:cNvPr id="5" name="Table 4"/>
          <p:cNvGraphicFramePr>
            <a:graphicFrameLocks noGrp="1"/>
          </p:cNvGraphicFramePr>
          <p:nvPr/>
        </p:nvGraphicFramePr>
        <p:xfrm>
          <a:off x="357158" y="1000111"/>
          <a:ext cx="8358214" cy="5608320"/>
        </p:xfrm>
        <a:graphic>
          <a:graphicData uri="http://schemas.openxmlformats.org/drawingml/2006/table">
            <a:tbl>
              <a:tblPr/>
              <a:tblGrid>
                <a:gridCol w="1388006"/>
                <a:gridCol w="5470042"/>
                <a:gridCol w="1500166"/>
              </a:tblGrid>
              <a:tr h="224229">
                <a:tc>
                  <a:txBody>
                    <a:bodyPr/>
                    <a:lstStyle/>
                    <a:p>
                      <a:pPr>
                        <a:lnSpc>
                          <a:spcPct val="115000"/>
                        </a:lnSpc>
                        <a:spcAft>
                          <a:spcPts val="0"/>
                        </a:spcAft>
                      </a:pPr>
                      <a:r>
                        <a:rPr lang="en-GB" sz="2000" dirty="0">
                          <a:latin typeface="Times New Roman" pitchFamily="18" charset="0"/>
                          <a:ea typeface="Calibri"/>
                          <a:cs typeface="Times New Roman" pitchFamily="18" charset="0"/>
                        </a:rPr>
                        <a:t>Item Code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latin typeface="Times New Roman" pitchFamily="18" charset="0"/>
                          <a:ea typeface="Calibri"/>
                          <a:cs typeface="Times New Roman" pitchFamily="18" charset="0"/>
                        </a:rPr>
                        <a:t>Item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latin typeface="Times New Roman" pitchFamily="18" charset="0"/>
                          <a:ea typeface="Calibri"/>
                          <a:cs typeface="Times New Roman" pitchFamily="18" charset="0"/>
                        </a:rPr>
                        <a:t>Amount (In Lakhs)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459">
                <a:tc>
                  <a:txBody>
                    <a:bodyPr/>
                    <a:lstStyle/>
                    <a:p>
                      <a:pPr>
                        <a:lnSpc>
                          <a:spcPct val="115000"/>
                        </a:lnSpc>
                        <a:spcAft>
                          <a:spcPts val="0"/>
                        </a:spcAft>
                      </a:pPr>
                      <a:r>
                        <a:rPr lang="en-GB" sz="2000" dirty="0">
                          <a:latin typeface="Times New Roman" pitchFamily="18" charset="0"/>
                          <a:ea typeface="Calibri"/>
                          <a:cs typeface="Times New Roman" pitchFamily="18" charset="0"/>
                        </a:rPr>
                        <a:t>A1.4.01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Times New Roman" pitchFamily="18" charset="0"/>
                          <a:ea typeface="Calibri"/>
                          <a:cs typeface="Times New Roman" pitchFamily="18" charset="0"/>
                        </a:rPr>
                        <a:t>Procurement of DWLR Telemetry for existing GW Monitoring Wells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Times New Roman" pitchFamily="18" charset="0"/>
                          <a:ea typeface="Calibri"/>
                          <a:cs typeface="Times New Roman" pitchFamily="18" charset="0"/>
                        </a:rPr>
                        <a:t>522.2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459">
                <a:tc>
                  <a:txBody>
                    <a:bodyPr/>
                    <a:lstStyle/>
                    <a:p>
                      <a:pPr>
                        <a:lnSpc>
                          <a:spcPct val="115000"/>
                        </a:lnSpc>
                        <a:spcAft>
                          <a:spcPts val="0"/>
                        </a:spcAft>
                      </a:pPr>
                      <a:r>
                        <a:rPr lang="en-GB" sz="2000">
                          <a:latin typeface="Times New Roman" pitchFamily="18" charset="0"/>
                          <a:ea typeface="Calibri"/>
                          <a:cs typeface="Times New Roman" pitchFamily="18" charset="0"/>
                        </a:rPr>
                        <a:t>A1.8.01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Times New Roman" pitchFamily="18" charset="0"/>
                          <a:ea typeface="Calibri"/>
                          <a:cs typeface="Times New Roman" pitchFamily="18" charset="0"/>
                        </a:rPr>
                        <a:t>Vehicle mounted pumping test units for aquifer performance complete 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Times New Roman" pitchFamily="18" charset="0"/>
                          <a:ea typeface="Calibri"/>
                          <a:cs typeface="Times New Roman"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688">
                <a:tc>
                  <a:txBody>
                    <a:bodyPr/>
                    <a:lstStyle/>
                    <a:p>
                      <a:pPr>
                        <a:lnSpc>
                          <a:spcPct val="115000"/>
                        </a:lnSpc>
                        <a:spcAft>
                          <a:spcPts val="0"/>
                        </a:spcAft>
                      </a:pPr>
                      <a:r>
                        <a:rPr lang="en-GB" sz="2000">
                          <a:latin typeface="Times New Roman" pitchFamily="18" charset="0"/>
                          <a:ea typeface="Calibri"/>
                          <a:cs typeface="Times New Roman" pitchFamily="18" charset="0"/>
                        </a:rPr>
                        <a:t>A3.4.01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Times New Roman" pitchFamily="18" charset="0"/>
                          <a:ea typeface="Calibri"/>
                          <a:cs typeface="Times New Roman" pitchFamily="18" charset="0"/>
                        </a:rPr>
                        <a:t>Hardware and software for state, regional, district data centres such as desktop, printer, scanner, plotter, </a:t>
                      </a:r>
                      <a:r>
                        <a:rPr lang="en-GB" sz="2000" dirty="0" smtClean="0">
                          <a:latin typeface="Times New Roman" pitchFamily="18" charset="0"/>
                          <a:ea typeface="Calibri"/>
                          <a:cs typeface="Times New Roman" pitchFamily="18" charset="0"/>
                        </a:rPr>
                        <a:t>photocopier </a:t>
                      </a:r>
                      <a:r>
                        <a:rPr lang="en-GB" sz="2000" dirty="0">
                          <a:latin typeface="Times New Roman" pitchFamily="18" charset="0"/>
                          <a:ea typeface="Calibri"/>
                          <a:cs typeface="Times New Roman" pitchFamily="18" charset="0"/>
                        </a:rPr>
                        <a:t>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Times New Roman" pitchFamily="18" charset="0"/>
                          <a:ea typeface="Calibri"/>
                          <a:cs typeface="Times New Roman" pitchFamily="18" charset="0"/>
                        </a:rPr>
                        <a:t>85.3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29">
                <a:tc>
                  <a:txBody>
                    <a:bodyPr/>
                    <a:lstStyle/>
                    <a:p>
                      <a:pPr>
                        <a:lnSpc>
                          <a:spcPct val="115000"/>
                        </a:lnSpc>
                        <a:spcAft>
                          <a:spcPts val="0"/>
                        </a:spcAft>
                      </a:pPr>
                      <a:r>
                        <a:rPr lang="en-GB" sz="2000">
                          <a:latin typeface="Times New Roman" pitchFamily="18" charset="0"/>
                          <a:ea typeface="Calibri"/>
                          <a:cs typeface="Times New Roman" pitchFamily="18" charset="0"/>
                        </a:rPr>
                        <a:t>A3.4.02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Times New Roman" pitchFamily="18" charset="0"/>
                          <a:ea typeface="Calibri"/>
                          <a:cs typeface="Times New Roman" pitchFamily="18" charset="0"/>
                        </a:rPr>
                        <a:t>Laptop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Times New Roman" pitchFamily="18" charset="0"/>
                          <a:ea typeface="Calibri"/>
                          <a:cs typeface="Times New Roman" pitchFamily="18" charset="0"/>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29">
                <a:tc>
                  <a:txBody>
                    <a:bodyPr/>
                    <a:lstStyle/>
                    <a:p>
                      <a:pPr>
                        <a:lnSpc>
                          <a:spcPct val="115000"/>
                        </a:lnSpc>
                        <a:spcAft>
                          <a:spcPts val="0"/>
                        </a:spcAft>
                      </a:pPr>
                      <a:r>
                        <a:rPr lang="en-GB" sz="2000">
                          <a:latin typeface="Times New Roman" pitchFamily="18" charset="0"/>
                          <a:ea typeface="Calibri"/>
                          <a:cs typeface="Times New Roman" pitchFamily="18" charset="0"/>
                        </a:rPr>
                        <a:t>B2.2.01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Times New Roman" pitchFamily="18" charset="0"/>
                          <a:ea typeface="Calibri"/>
                          <a:cs typeface="Times New Roman" pitchFamily="18" charset="0"/>
                        </a:rPr>
                        <a:t>Satellite imaginaries/products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Times New Roman" pitchFamily="18" charset="0"/>
                          <a:ea typeface="Calibri"/>
                          <a:cs typeface="Times New Roman"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29">
                <a:tc>
                  <a:txBody>
                    <a:bodyPr/>
                    <a:lstStyle/>
                    <a:p>
                      <a:pPr>
                        <a:lnSpc>
                          <a:spcPct val="115000"/>
                        </a:lnSpc>
                        <a:spcAft>
                          <a:spcPts val="0"/>
                        </a:spcAft>
                      </a:pPr>
                      <a:r>
                        <a:rPr lang="en-GB" sz="2000">
                          <a:latin typeface="Times New Roman" pitchFamily="18" charset="0"/>
                          <a:ea typeface="Calibri"/>
                          <a:cs typeface="Times New Roman" pitchFamily="18" charset="0"/>
                        </a:rPr>
                        <a:t>B2.3.01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Times New Roman" pitchFamily="18" charset="0"/>
                          <a:ea typeface="Calibri"/>
                          <a:cs typeface="Times New Roman" pitchFamily="18" charset="0"/>
                        </a:rPr>
                        <a:t>Digitization of data, records, reports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Times New Roman" pitchFamily="18" charset="0"/>
                          <a:ea typeface="Calibri"/>
                          <a:cs typeface="Times New Roman"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29">
                <a:tc>
                  <a:txBody>
                    <a:bodyPr/>
                    <a:lstStyle/>
                    <a:p>
                      <a:pPr>
                        <a:lnSpc>
                          <a:spcPct val="115000"/>
                        </a:lnSpc>
                        <a:spcAft>
                          <a:spcPts val="0"/>
                        </a:spcAft>
                      </a:pPr>
                      <a:r>
                        <a:rPr lang="en-GB" sz="2000">
                          <a:latin typeface="Times New Roman" pitchFamily="18" charset="0"/>
                          <a:ea typeface="Calibri"/>
                          <a:cs typeface="Times New Roman" pitchFamily="18" charset="0"/>
                        </a:rPr>
                        <a:t>B2.6.01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Times New Roman" pitchFamily="18" charset="0"/>
                          <a:ea typeface="Calibri"/>
                          <a:cs typeface="Times New Roman" pitchFamily="18" charset="0"/>
                        </a:rPr>
                        <a:t>Printing of Information </a:t>
                      </a:r>
                      <a:r>
                        <a:rPr lang="en-GB" sz="2000" dirty="0" smtClean="0">
                          <a:latin typeface="Times New Roman" pitchFamily="18" charset="0"/>
                          <a:ea typeface="Calibri"/>
                          <a:cs typeface="Times New Roman" pitchFamily="18" charset="0"/>
                        </a:rPr>
                        <a:t>Broachers</a:t>
                      </a:r>
                      <a:endParaRPr lang="en-GB"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Times New Roman" pitchFamily="18" charset="0"/>
                          <a:ea typeface="Calibri"/>
                          <a:cs typeface="Times New Roman"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29">
                <a:tc>
                  <a:txBody>
                    <a:bodyPr/>
                    <a:lstStyle/>
                    <a:p>
                      <a:pPr>
                        <a:lnSpc>
                          <a:spcPct val="115000"/>
                        </a:lnSpc>
                        <a:spcAft>
                          <a:spcPts val="0"/>
                        </a:spcAft>
                      </a:pPr>
                      <a:r>
                        <a:rPr lang="en-GB" sz="2000">
                          <a:latin typeface="Times New Roman" pitchFamily="18" charset="0"/>
                          <a:ea typeface="Calibri"/>
                          <a:cs typeface="Times New Roman" pitchFamily="18" charset="0"/>
                        </a:rPr>
                        <a:t>D1.4.01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latin typeface="Times New Roman" pitchFamily="18" charset="0"/>
                          <a:ea typeface="Calibri"/>
                          <a:cs typeface="Times New Roman" pitchFamily="18" charset="0"/>
                        </a:rPr>
                        <a:t>Video conferencing equipments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Times New Roman" pitchFamily="18" charset="0"/>
                          <a:ea typeface="Calibri"/>
                          <a:cs typeface="Times New Roman"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29">
                <a:tc>
                  <a:txBody>
                    <a:bodyPr/>
                    <a:lstStyle/>
                    <a:p>
                      <a:pPr>
                        <a:lnSpc>
                          <a:spcPct val="115000"/>
                        </a:lnSpc>
                        <a:spcAft>
                          <a:spcPts val="0"/>
                        </a:spcAft>
                      </a:pPr>
                      <a:r>
                        <a:rPr lang="en-GB" sz="2000">
                          <a:latin typeface="Times New Roman" pitchFamily="18" charset="0"/>
                          <a:ea typeface="Calibri"/>
                          <a:cs typeface="Times New Roman" pitchFamily="18" charset="0"/>
                        </a:rPr>
                        <a:t>D3.1.01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latin typeface="Times New Roman" pitchFamily="18" charset="0"/>
                          <a:ea typeface="Calibri"/>
                          <a:cs typeface="Times New Roman" pitchFamily="18" charset="0"/>
                        </a:rPr>
                        <a:t>Setting up of SPMU Office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Times New Roman" pitchFamily="18" charset="0"/>
                          <a:ea typeface="Calibri"/>
                          <a:cs typeface="Times New Roman"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29">
                <a:tc>
                  <a:txBody>
                    <a:bodyPr/>
                    <a:lstStyle/>
                    <a:p>
                      <a:pPr>
                        <a:lnSpc>
                          <a:spcPct val="115000"/>
                        </a:lnSpc>
                        <a:spcAft>
                          <a:spcPts val="0"/>
                        </a:spcAft>
                      </a:pPr>
                      <a:r>
                        <a:rPr lang="en-GB" sz="2000">
                          <a:latin typeface="Times New Roman" pitchFamily="18" charset="0"/>
                          <a:ea typeface="Calibri"/>
                          <a:cs typeface="Times New Roman" pitchFamily="18" charset="0"/>
                        </a:rPr>
                        <a:t>D3.1.02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Times New Roman" pitchFamily="18" charset="0"/>
                          <a:ea typeface="Calibri"/>
                          <a:cs typeface="Times New Roman" pitchFamily="18" charset="0"/>
                        </a:rPr>
                        <a:t>P</a:t>
                      </a:r>
                      <a:r>
                        <a:rPr lang="en-GB" sz="2000" dirty="0" smtClean="0">
                          <a:latin typeface="Times New Roman" pitchFamily="18" charset="0"/>
                          <a:ea typeface="Calibri"/>
                          <a:cs typeface="Times New Roman" pitchFamily="18" charset="0"/>
                        </a:rPr>
                        <a:t>rocurement </a:t>
                      </a:r>
                      <a:r>
                        <a:rPr lang="en-GB" sz="2000" dirty="0">
                          <a:latin typeface="Times New Roman" pitchFamily="18" charset="0"/>
                          <a:ea typeface="Calibri"/>
                          <a:cs typeface="Times New Roman" pitchFamily="18" charset="0"/>
                        </a:rPr>
                        <a:t>of vehicle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latin typeface="Times New Roman" pitchFamily="18" charset="0"/>
                          <a:ea typeface="Calibri"/>
                          <a:cs typeface="Times New Roman" pitchFamily="18"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5728"/>
            <a:ext cx="9144000" cy="461665"/>
          </a:xfrm>
          <a:prstGeom prst="rect">
            <a:avLst/>
          </a:prstGeom>
          <a:noFill/>
        </p:spPr>
        <p:txBody>
          <a:bodyPr wrap="square" rtlCol="0">
            <a:spAutoFit/>
          </a:bodyPr>
          <a:lstStyle/>
          <a:p>
            <a:pPr algn="ctr"/>
            <a:r>
              <a:rPr lang="en-GB" sz="2400" b="1" dirty="0" smtClean="0">
                <a:solidFill>
                  <a:srgbClr val="C00000"/>
                </a:solidFill>
              </a:rPr>
              <a:t>Major Procurement Items in AWP 2016-17</a:t>
            </a:r>
            <a:endParaRPr lang="en-GB" sz="2400" b="1" dirty="0">
              <a:solidFill>
                <a:srgbClr val="C00000"/>
              </a:solidFill>
            </a:endParaRPr>
          </a:p>
        </p:txBody>
      </p:sp>
      <p:graphicFrame>
        <p:nvGraphicFramePr>
          <p:cNvPr id="3" name="Table 2"/>
          <p:cNvGraphicFramePr>
            <a:graphicFrameLocks noGrp="1"/>
          </p:cNvGraphicFramePr>
          <p:nvPr/>
        </p:nvGraphicFramePr>
        <p:xfrm>
          <a:off x="642910" y="1071546"/>
          <a:ext cx="7858178" cy="3862390"/>
        </p:xfrm>
        <a:graphic>
          <a:graphicData uri="http://schemas.openxmlformats.org/drawingml/2006/table">
            <a:tbl>
              <a:tblPr/>
              <a:tblGrid>
                <a:gridCol w="1000131"/>
                <a:gridCol w="4643471"/>
                <a:gridCol w="2214576"/>
              </a:tblGrid>
              <a:tr h="270712">
                <a:tc>
                  <a:txBody>
                    <a:bodyPr/>
                    <a:lstStyle/>
                    <a:p>
                      <a:pPr>
                        <a:lnSpc>
                          <a:spcPct val="115000"/>
                        </a:lnSpc>
                        <a:spcAft>
                          <a:spcPts val="0"/>
                        </a:spcAft>
                      </a:pPr>
                      <a:r>
                        <a:rPr lang="en-GB" sz="2000" dirty="0">
                          <a:latin typeface="Calibri"/>
                          <a:ea typeface="Calibri"/>
                          <a:cs typeface="Times New Roman"/>
                        </a:rPr>
                        <a:t>Item Code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latin typeface="Calibri"/>
                          <a:ea typeface="Calibri"/>
                          <a:cs typeface="Times New Roman"/>
                        </a:rPr>
                        <a:t>Item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latin typeface="Calibri"/>
                          <a:ea typeface="Calibri"/>
                          <a:cs typeface="Times New Roman"/>
                        </a:rPr>
                        <a:t>Amount (In Lakhs)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425">
                <a:tc rowSpan="5">
                  <a:txBody>
                    <a:bodyPr/>
                    <a:lstStyle/>
                    <a:p>
                      <a:pPr algn="l">
                        <a:lnSpc>
                          <a:spcPct val="115000"/>
                        </a:lnSpc>
                        <a:spcAft>
                          <a:spcPts val="0"/>
                        </a:spcAft>
                      </a:pPr>
                      <a:r>
                        <a:rPr lang="en-GB" sz="2000" dirty="0" smtClean="0">
                          <a:latin typeface="+mn-lt"/>
                          <a:ea typeface="Calibri"/>
                          <a:cs typeface="Times New Roman"/>
                        </a:rPr>
                        <a:t>A3.4.01</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mn-lt"/>
                          <a:ea typeface="Calibri"/>
                          <a:cs typeface="Times New Roman"/>
                        </a:rPr>
                        <a:t>Desktop computer with software, antivirus and accessories etc</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Calibri"/>
                          <a:ea typeface="Calibri"/>
                          <a:cs typeface="Times New Roman"/>
                        </a:rPr>
                        <a:t>7.00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758">
                <a:tc vMerge="1">
                  <a:txBody>
                    <a:bodyPr/>
                    <a:lstStyle/>
                    <a:p>
                      <a:pPr>
                        <a:lnSpc>
                          <a:spcPct val="115000"/>
                        </a:lnSpc>
                        <a:spcAft>
                          <a:spcPts val="0"/>
                        </a:spcAft>
                      </a:pP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mn-lt"/>
                          <a:ea typeface="Calibri"/>
                          <a:cs typeface="Times New Roman"/>
                        </a:rPr>
                        <a:t>Laptop</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Calibri"/>
                          <a:ea typeface="Calibri"/>
                          <a:cs typeface="Times New Roman"/>
                        </a:rPr>
                        <a:t>3.00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vMerge="1">
                  <a:txBody>
                    <a:bodyPr/>
                    <a:lstStyle/>
                    <a:p>
                      <a:pPr>
                        <a:lnSpc>
                          <a:spcPct val="115000"/>
                        </a:lnSpc>
                        <a:spcAft>
                          <a:spcPts val="0"/>
                        </a:spcAft>
                      </a:pP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mn-lt"/>
                          <a:ea typeface="Calibri"/>
                          <a:cs typeface="Times New Roman"/>
                        </a:rPr>
                        <a:t>Printer, A4</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Calibri"/>
                          <a:ea typeface="Calibri"/>
                          <a:cs typeface="Times New Roman"/>
                        </a:rPr>
                        <a:t>2.50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12">
                <a:tc vMerge="1">
                  <a:txBody>
                    <a:bodyPr/>
                    <a:lstStyle/>
                    <a:p>
                      <a:pPr>
                        <a:lnSpc>
                          <a:spcPct val="115000"/>
                        </a:lnSpc>
                        <a:spcAft>
                          <a:spcPts val="0"/>
                        </a:spcAft>
                      </a:pP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mn-lt"/>
                          <a:ea typeface="Calibri"/>
                          <a:cs typeface="Times New Roman"/>
                        </a:rPr>
                        <a:t>UPS</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Calibri"/>
                          <a:ea typeface="Calibri"/>
                          <a:cs typeface="Times New Roman"/>
                        </a:rPr>
                        <a:t>0.5</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12">
                <a:tc vMerge="1">
                  <a:txBody>
                    <a:bodyPr/>
                    <a:lstStyle/>
                    <a:p>
                      <a:pPr>
                        <a:lnSpc>
                          <a:spcPct val="115000"/>
                        </a:lnSpc>
                        <a:spcAft>
                          <a:spcPts val="0"/>
                        </a:spcAft>
                      </a:pP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mn-lt"/>
                          <a:ea typeface="Calibri"/>
                          <a:cs typeface="Times New Roman"/>
                        </a:rPr>
                        <a:t>Ancillary accessories such as pen drive, hard disk etc</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Calibri"/>
                          <a:ea typeface="Calibri"/>
                          <a:cs typeface="Times New Roman"/>
                        </a:rPr>
                        <a:t>0.5</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12">
                <a:tc>
                  <a:txBody>
                    <a:bodyPr/>
                    <a:lstStyle/>
                    <a:p>
                      <a:pPr>
                        <a:lnSpc>
                          <a:spcPct val="115000"/>
                        </a:lnSpc>
                        <a:spcAft>
                          <a:spcPts val="0"/>
                        </a:spcAft>
                      </a:pPr>
                      <a:r>
                        <a:rPr lang="en-GB" sz="2000" dirty="0" smtClean="0">
                          <a:latin typeface="+mn-lt"/>
                          <a:ea typeface="Calibri"/>
                          <a:cs typeface="Times New Roman"/>
                        </a:rPr>
                        <a:t>B2.3.01</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mn-lt"/>
                          <a:ea typeface="Calibri"/>
                          <a:cs typeface="Times New Roman"/>
                        </a:rPr>
                        <a:t>Digitization of data, records, reports etc</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Calibri"/>
                          <a:ea typeface="Calibri"/>
                          <a:cs typeface="Times New Roman"/>
                        </a:rPr>
                        <a:t>2.0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12">
                <a:tc>
                  <a:txBody>
                    <a:bodyPr/>
                    <a:lstStyle/>
                    <a:p>
                      <a:pPr>
                        <a:lnSpc>
                          <a:spcPct val="115000"/>
                        </a:lnSpc>
                        <a:spcAft>
                          <a:spcPts val="0"/>
                        </a:spcAft>
                      </a:pPr>
                      <a:r>
                        <a:rPr lang="en-GB" sz="2000" dirty="0" smtClean="0">
                          <a:latin typeface="+mn-lt"/>
                          <a:ea typeface="Calibri"/>
                          <a:cs typeface="Times New Roman"/>
                        </a:rPr>
                        <a:t>B2.6.01</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mn-lt"/>
                          <a:ea typeface="Calibri"/>
                          <a:cs typeface="Times New Roman"/>
                        </a:rPr>
                        <a:t>Printing of Information </a:t>
                      </a:r>
                      <a:r>
                        <a:rPr lang="en-GB" sz="2000" dirty="0" err="1" smtClean="0">
                          <a:latin typeface="+mn-lt"/>
                          <a:ea typeface="Calibri"/>
                          <a:cs typeface="Times New Roman"/>
                        </a:rPr>
                        <a:t>Brouchers</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Calibri"/>
                          <a:ea typeface="Calibri"/>
                          <a:cs typeface="Times New Roman"/>
                        </a:rPr>
                        <a:t>2.0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5728"/>
            <a:ext cx="9144000" cy="461665"/>
          </a:xfrm>
          <a:prstGeom prst="rect">
            <a:avLst/>
          </a:prstGeom>
          <a:noFill/>
        </p:spPr>
        <p:txBody>
          <a:bodyPr wrap="square" rtlCol="0">
            <a:spAutoFit/>
          </a:bodyPr>
          <a:lstStyle/>
          <a:p>
            <a:pPr algn="ctr"/>
            <a:r>
              <a:rPr lang="en-GB" sz="2400" b="1" dirty="0" smtClean="0">
                <a:solidFill>
                  <a:srgbClr val="C00000"/>
                </a:solidFill>
              </a:rPr>
              <a:t>Major Procurement Items in AWP 2017-18</a:t>
            </a:r>
          </a:p>
        </p:txBody>
      </p:sp>
      <p:graphicFrame>
        <p:nvGraphicFramePr>
          <p:cNvPr id="4" name="Table 3"/>
          <p:cNvGraphicFramePr>
            <a:graphicFrameLocks noGrp="1"/>
          </p:cNvGraphicFramePr>
          <p:nvPr/>
        </p:nvGraphicFramePr>
        <p:xfrm>
          <a:off x="642910" y="1071546"/>
          <a:ext cx="7500990" cy="3505200"/>
        </p:xfrm>
        <a:graphic>
          <a:graphicData uri="http://schemas.openxmlformats.org/drawingml/2006/table">
            <a:tbl>
              <a:tblPr/>
              <a:tblGrid>
                <a:gridCol w="1285884"/>
                <a:gridCol w="4214841"/>
                <a:gridCol w="2000265"/>
              </a:tblGrid>
              <a:tr h="270712">
                <a:tc>
                  <a:txBody>
                    <a:bodyPr/>
                    <a:lstStyle/>
                    <a:p>
                      <a:pPr>
                        <a:lnSpc>
                          <a:spcPct val="115000"/>
                        </a:lnSpc>
                        <a:spcAft>
                          <a:spcPts val="0"/>
                        </a:spcAft>
                      </a:pPr>
                      <a:r>
                        <a:rPr lang="en-GB" sz="2000" b="1" dirty="0">
                          <a:latin typeface="Calibri"/>
                          <a:ea typeface="Calibri"/>
                          <a:cs typeface="Times New Roman"/>
                        </a:rPr>
                        <a:t>Item Code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latin typeface="Calibri"/>
                          <a:ea typeface="Calibri"/>
                          <a:cs typeface="Times New Roman"/>
                        </a:rPr>
                        <a:t>Item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latin typeface="Calibri"/>
                          <a:ea typeface="Calibri"/>
                          <a:cs typeface="Times New Roman"/>
                        </a:rPr>
                        <a:t>Amount (In </a:t>
                      </a:r>
                      <a:r>
                        <a:rPr lang="en-GB" sz="2000" b="1" dirty="0" err="1">
                          <a:latin typeface="Calibri"/>
                          <a:ea typeface="Calibri"/>
                          <a:cs typeface="Times New Roman"/>
                        </a:rPr>
                        <a:t>Lakhs</a:t>
                      </a:r>
                      <a:r>
                        <a:rPr lang="en-GB" sz="2000" b="1"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12">
                <a:tc>
                  <a:txBody>
                    <a:bodyPr/>
                    <a:lstStyle/>
                    <a:p>
                      <a:pPr>
                        <a:lnSpc>
                          <a:spcPct val="115000"/>
                        </a:lnSpc>
                        <a:spcAft>
                          <a:spcPts val="0"/>
                        </a:spcAft>
                      </a:pPr>
                      <a:r>
                        <a:rPr lang="en-GB" sz="2000" dirty="0" smtClean="0">
                          <a:latin typeface="+mn-lt"/>
                          <a:ea typeface="Calibri"/>
                          <a:cs typeface="Times New Roman"/>
                        </a:rPr>
                        <a:t>A1.4.01</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mn-lt"/>
                          <a:ea typeface="Calibri"/>
                          <a:cs typeface="Times New Roman"/>
                        </a:rPr>
                        <a:t>Procurement of DWLR Telemetry for existing GW Monitoring Wells</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Calibri"/>
                          <a:ea typeface="Calibri"/>
                          <a:cs typeface="Times New Roman"/>
                        </a:rPr>
                        <a:t>209</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12">
                <a:tc>
                  <a:txBody>
                    <a:bodyPr/>
                    <a:lstStyle/>
                    <a:p>
                      <a:pPr>
                        <a:lnSpc>
                          <a:spcPct val="115000"/>
                        </a:lnSpc>
                        <a:spcAft>
                          <a:spcPts val="0"/>
                        </a:spcAft>
                      </a:pPr>
                      <a:r>
                        <a:rPr lang="en-GB" sz="2000" dirty="0" smtClean="0">
                          <a:latin typeface="+mn-lt"/>
                          <a:ea typeface="Calibri"/>
                          <a:cs typeface="Times New Roman"/>
                        </a:rPr>
                        <a:t>A1.8.01</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mn-lt"/>
                          <a:ea typeface="Calibri"/>
                          <a:cs typeface="Times New Roman"/>
                        </a:rPr>
                        <a:t>Vehicle mounted pumping test units for aquifer performance complete set</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Calibri"/>
                          <a:ea typeface="Calibri"/>
                          <a:cs typeface="Times New Roman"/>
                        </a:rPr>
                        <a:t>15</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12">
                <a:tc>
                  <a:txBody>
                    <a:bodyPr/>
                    <a:lstStyle/>
                    <a:p>
                      <a:pPr>
                        <a:lnSpc>
                          <a:spcPct val="115000"/>
                        </a:lnSpc>
                        <a:spcAft>
                          <a:spcPts val="0"/>
                        </a:spcAft>
                      </a:pPr>
                      <a:r>
                        <a:rPr lang="en-GB" sz="2000" dirty="0" smtClean="0">
                          <a:latin typeface="+mn-lt"/>
                          <a:ea typeface="Calibri"/>
                          <a:cs typeface="Times New Roman"/>
                        </a:rPr>
                        <a:t>B2.6.01</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mn-lt"/>
                          <a:ea typeface="Calibri"/>
                          <a:cs typeface="Times New Roman"/>
                        </a:rPr>
                        <a:t>Printing of Information </a:t>
                      </a:r>
                      <a:r>
                        <a:rPr lang="en-GB" sz="2000" dirty="0" err="1" smtClean="0">
                          <a:latin typeface="+mn-lt"/>
                          <a:ea typeface="Calibri"/>
                          <a:cs typeface="Times New Roman"/>
                        </a:rPr>
                        <a:t>Brouchers</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Calibri"/>
                          <a:ea typeface="Calibri"/>
                          <a:cs typeface="Times New Roman"/>
                        </a:rPr>
                        <a:t>3</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12">
                <a:tc>
                  <a:txBody>
                    <a:bodyPr/>
                    <a:lstStyle/>
                    <a:p>
                      <a:pPr>
                        <a:lnSpc>
                          <a:spcPct val="115000"/>
                        </a:lnSpc>
                        <a:spcAft>
                          <a:spcPts val="0"/>
                        </a:spcAft>
                      </a:pPr>
                      <a:r>
                        <a:rPr lang="en-GB" sz="2000" dirty="0" smtClean="0">
                          <a:latin typeface="+mn-lt"/>
                          <a:ea typeface="Calibri"/>
                          <a:cs typeface="Times New Roman"/>
                        </a:rPr>
                        <a:t>D1.4.01</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mn-lt"/>
                          <a:ea typeface="Calibri"/>
                          <a:cs typeface="Times New Roman"/>
                        </a:rPr>
                        <a:t>Video conferencing equipments</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Calibri"/>
                          <a:ea typeface="Calibri"/>
                          <a:cs typeface="Times New Roman"/>
                        </a:rPr>
                        <a:t>30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12">
                <a:tc>
                  <a:txBody>
                    <a:bodyPr/>
                    <a:lstStyle/>
                    <a:p>
                      <a:pPr>
                        <a:lnSpc>
                          <a:spcPct val="115000"/>
                        </a:lnSpc>
                        <a:spcAft>
                          <a:spcPts val="0"/>
                        </a:spcAft>
                      </a:pPr>
                      <a:r>
                        <a:rPr lang="en-GB" sz="2000" dirty="0" smtClean="0">
                          <a:latin typeface="+mn-lt"/>
                          <a:ea typeface="Calibri"/>
                          <a:cs typeface="Times New Roman"/>
                        </a:rPr>
                        <a:t>D3.1.02</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mn-lt"/>
                          <a:ea typeface="Calibri"/>
                          <a:cs typeface="Times New Roman"/>
                        </a:rPr>
                        <a:t>procurement of vehicle</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Calibri"/>
                          <a:ea typeface="Calibri"/>
                          <a:cs typeface="Times New Roman"/>
                        </a:rPr>
                        <a:t>8</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12">
                <a:tc>
                  <a:txBody>
                    <a:bodyPr/>
                    <a:lstStyle/>
                    <a:p>
                      <a:pPr>
                        <a:lnSpc>
                          <a:spcPct val="115000"/>
                        </a:lnSpc>
                        <a:spcAft>
                          <a:spcPts val="0"/>
                        </a:spcAft>
                      </a:pPr>
                      <a:r>
                        <a:rPr lang="en-GB" sz="2000" dirty="0" smtClean="0">
                          <a:latin typeface="+mn-lt"/>
                          <a:ea typeface="Calibri"/>
                          <a:cs typeface="Times New Roman"/>
                        </a:rPr>
                        <a:t>D3.2.01.03</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mn-lt"/>
                          <a:ea typeface="Calibri"/>
                          <a:cs typeface="Times New Roman"/>
                        </a:rPr>
                        <a:t>Stationary</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smtClean="0">
                          <a:latin typeface="Calibri"/>
                          <a:ea typeface="Calibri"/>
                          <a:cs typeface="Times New Roman"/>
                        </a:rPr>
                        <a:t>10</a:t>
                      </a:r>
                      <a:endParaRPr lang="en-GB"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8604"/>
            <a:ext cx="9144000" cy="461665"/>
          </a:xfrm>
          <a:prstGeom prst="rect">
            <a:avLst/>
          </a:prstGeom>
          <a:noFill/>
        </p:spPr>
        <p:txBody>
          <a:bodyPr wrap="square" rtlCol="0">
            <a:spAutoFit/>
          </a:bodyPr>
          <a:lstStyle/>
          <a:p>
            <a:pPr algn="ctr"/>
            <a:r>
              <a:rPr lang="en-GB" sz="2400" b="1" dirty="0">
                <a:solidFill>
                  <a:srgbClr val="C00000"/>
                </a:solidFill>
              </a:rPr>
              <a:t>Physical Progress</a:t>
            </a:r>
          </a:p>
        </p:txBody>
      </p:sp>
      <p:sp>
        <p:nvSpPr>
          <p:cNvPr id="3" name="TextBox 2"/>
          <p:cNvSpPr txBox="1"/>
          <p:nvPr/>
        </p:nvSpPr>
        <p:spPr>
          <a:xfrm>
            <a:off x="0" y="1071546"/>
            <a:ext cx="9144000" cy="2492990"/>
          </a:xfrm>
          <a:prstGeom prst="rect">
            <a:avLst/>
          </a:prstGeom>
          <a:noFill/>
        </p:spPr>
        <p:txBody>
          <a:bodyPr wrap="square" rtlCol="0">
            <a:spAutoFit/>
          </a:bodyPr>
          <a:lstStyle/>
          <a:p>
            <a:pPr algn="just">
              <a:buFont typeface="Wingdings" pitchFamily="2" charset="2"/>
              <a:buChar char="Ø"/>
            </a:pPr>
            <a:r>
              <a:rPr lang="en-GB" sz="2400" dirty="0" smtClean="0"/>
              <a:t>Admistrative Approval of Govt. Of Maharashtra  for PIP, AWP 2016-17 and AWP 2017-18 is awaited.</a:t>
            </a:r>
          </a:p>
          <a:p>
            <a:pPr algn="just"/>
            <a:r>
              <a:rPr lang="en-GB" sz="2400" dirty="0" smtClean="0"/>
              <a:t>(This office letter No</a:t>
            </a:r>
            <a:r>
              <a:rPr lang="en-GB" sz="2800" dirty="0" smtClean="0"/>
              <a:t>. </a:t>
            </a:r>
            <a:r>
              <a:rPr lang="en-GB" sz="2800" dirty="0" smtClean="0">
                <a:latin typeface="DVB-TTYogesh" pitchFamily="82" charset="0"/>
              </a:rPr>
              <a:t>³Öæ.ÃÖ.×¾Ö.µÖ./¸</a:t>
            </a:r>
            <a:r>
              <a:rPr lang="en-GB" sz="2800" dirty="0" err="1" smtClean="0">
                <a:latin typeface="DVB-TTYogesh" pitchFamily="82" charset="0"/>
              </a:rPr>
              <a:t>üÖ.•Ö.¯ÖÏ</a:t>
            </a:r>
            <a:r>
              <a:rPr lang="en-GB" sz="2800" dirty="0" smtClean="0">
                <a:latin typeface="DVB-TTYogesh" pitchFamily="82" charset="0"/>
              </a:rPr>
              <a:t>./834/2017 </a:t>
            </a:r>
            <a:r>
              <a:rPr lang="en-GB" sz="2800" dirty="0" err="1" smtClean="0">
                <a:latin typeface="DVB-TTYogesh" pitchFamily="82" charset="0"/>
              </a:rPr>
              <a:t>dt</a:t>
            </a:r>
            <a:r>
              <a:rPr lang="en-GB" sz="2800" dirty="0" smtClean="0">
                <a:latin typeface="DVB-TTYogesh" pitchFamily="82" charset="0"/>
              </a:rPr>
              <a:t>. 22/11/2016)</a:t>
            </a:r>
          </a:p>
          <a:p>
            <a:pPr algn="just"/>
            <a:endParaRPr lang="en-GB" sz="2800" dirty="0" smtClean="0">
              <a:latin typeface="DVB-TTYogesh" pitchFamily="82" charset="0"/>
            </a:endParaRPr>
          </a:p>
          <a:p>
            <a:pPr algn="just">
              <a:buFont typeface="Wingdings" pitchFamily="2" charset="2"/>
              <a:buChar char="Ø"/>
            </a:pPr>
            <a:r>
              <a:rPr lang="en-GB" sz="2800" dirty="0" smtClean="0">
                <a:latin typeface="DVB-TTYogesh" pitchFamily="82" charset="0"/>
              </a:rPr>
              <a:t> </a:t>
            </a:r>
            <a:r>
              <a:rPr lang="en-GB" sz="2400" dirty="0" smtClean="0"/>
              <a:t>For Construction of State Level Informatics Centre Architecture  appointed.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8443"/>
            <a:ext cx="9144000" cy="461665"/>
          </a:xfrm>
          <a:prstGeom prst="rect">
            <a:avLst/>
          </a:prstGeom>
          <a:noFill/>
        </p:spPr>
        <p:txBody>
          <a:bodyPr wrap="square" rtlCol="0">
            <a:spAutoFit/>
          </a:bodyPr>
          <a:lstStyle/>
          <a:p>
            <a:pPr algn="ctr"/>
            <a:r>
              <a:rPr lang="en-GB" sz="2400" b="1" dirty="0">
                <a:solidFill>
                  <a:srgbClr val="C00000"/>
                </a:solidFill>
              </a:rPr>
              <a:t>Status of Bid Document</a:t>
            </a:r>
          </a:p>
        </p:txBody>
      </p:sp>
      <p:sp>
        <p:nvSpPr>
          <p:cNvPr id="3" name="TextBox 2"/>
          <p:cNvSpPr txBox="1"/>
          <p:nvPr/>
        </p:nvSpPr>
        <p:spPr>
          <a:xfrm>
            <a:off x="642910" y="1285860"/>
            <a:ext cx="7475123" cy="830997"/>
          </a:xfrm>
          <a:prstGeom prst="rect">
            <a:avLst/>
          </a:prstGeom>
          <a:noFill/>
        </p:spPr>
        <p:txBody>
          <a:bodyPr wrap="none" rtlCol="0">
            <a:spAutoFit/>
          </a:bodyPr>
          <a:lstStyle/>
          <a:p>
            <a:r>
              <a:rPr lang="en-US" sz="2400" dirty="0" smtClean="0"/>
              <a:t>Preparation of Bid document will be followed after </a:t>
            </a:r>
          </a:p>
          <a:p>
            <a:r>
              <a:rPr lang="en-US" sz="2400" dirty="0" smtClean="0"/>
              <a:t>administrative sanction from Government of Maharashtra</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71480"/>
            <a:ext cx="9144000" cy="461665"/>
          </a:xfrm>
          <a:prstGeom prst="rect">
            <a:avLst/>
          </a:prstGeom>
          <a:noFill/>
        </p:spPr>
        <p:txBody>
          <a:bodyPr wrap="square" rtlCol="0">
            <a:spAutoFit/>
          </a:bodyPr>
          <a:lstStyle/>
          <a:p>
            <a:pPr algn="ctr"/>
            <a:r>
              <a:rPr lang="en-GB" sz="2400" b="1" dirty="0">
                <a:solidFill>
                  <a:srgbClr val="C00000"/>
                </a:solidFill>
              </a:rPr>
              <a:t>Status of Various Studies/PDS etc.</a:t>
            </a:r>
          </a:p>
        </p:txBody>
      </p:sp>
      <p:sp>
        <p:nvSpPr>
          <p:cNvPr id="3" name="TextBox 2"/>
          <p:cNvSpPr txBox="1"/>
          <p:nvPr/>
        </p:nvSpPr>
        <p:spPr>
          <a:xfrm>
            <a:off x="0" y="1428736"/>
            <a:ext cx="9144000" cy="2031325"/>
          </a:xfrm>
          <a:prstGeom prst="rect">
            <a:avLst/>
          </a:prstGeom>
          <a:noFill/>
        </p:spPr>
        <p:txBody>
          <a:bodyPr wrap="square" rtlCol="0">
            <a:spAutoFit/>
          </a:bodyPr>
          <a:lstStyle/>
          <a:p>
            <a:pPr>
              <a:buFont typeface="Wingdings" pitchFamily="2" charset="2"/>
              <a:buChar char="Ø"/>
            </a:pPr>
            <a:r>
              <a:rPr lang="en-GB" dirty="0" smtClean="0"/>
              <a:t> PDS Presentations delivered  at NIH, </a:t>
            </a:r>
            <a:r>
              <a:rPr lang="en-GB" dirty="0" err="1" smtClean="0"/>
              <a:t>Roorkee</a:t>
            </a:r>
            <a:r>
              <a:rPr lang="en-GB" dirty="0" smtClean="0"/>
              <a:t> after first review of NIH, </a:t>
            </a:r>
            <a:r>
              <a:rPr lang="en-GB" dirty="0" err="1" smtClean="0"/>
              <a:t>Roorkee</a:t>
            </a:r>
            <a:r>
              <a:rPr lang="en-GB" dirty="0" smtClean="0"/>
              <a:t>.</a:t>
            </a:r>
          </a:p>
          <a:p>
            <a:pPr marL="342900" indent="-342900">
              <a:buFont typeface="+mj-lt"/>
              <a:buAutoNum type="arabicPeriod"/>
            </a:pPr>
            <a:r>
              <a:rPr lang="en-GB" dirty="0" smtClean="0"/>
              <a:t>PDS on Identification of causes for water level declination near by coal mine area of Nagpur Region.</a:t>
            </a:r>
          </a:p>
          <a:p>
            <a:pPr marL="342900" indent="-342900">
              <a:buFont typeface="+mj-lt"/>
              <a:buAutoNum type="arabicPeriod"/>
            </a:pPr>
            <a:r>
              <a:rPr lang="en-GB" dirty="0" smtClean="0"/>
              <a:t>Estimation of Aquifer Hydraulic Parameters in Different Geological Formation.</a:t>
            </a:r>
          </a:p>
          <a:p>
            <a:pPr marL="342900" indent="-342900">
              <a:buFont typeface="+mj-lt"/>
              <a:buAutoNum type="arabicPeriod"/>
            </a:pPr>
            <a:r>
              <a:rPr lang="en-GB" dirty="0" smtClean="0"/>
              <a:t> PDS on Aquifer in </a:t>
            </a:r>
            <a:r>
              <a:rPr lang="en-GB" dirty="0" err="1" smtClean="0"/>
              <a:t>Latur</a:t>
            </a:r>
            <a:r>
              <a:rPr lang="en-GB" dirty="0" smtClean="0"/>
              <a:t> district and design after survey.</a:t>
            </a:r>
          </a:p>
          <a:p>
            <a:pPr marL="342900" indent="-342900">
              <a:buFont typeface="+mj-lt"/>
              <a:buAutoNum type="arabicPeriod"/>
            </a:pPr>
            <a:r>
              <a:rPr lang="en-GB" dirty="0" smtClean="0"/>
              <a:t>Fluoride (F) Distribution in Groundwater &amp;  F Contamination in Food-Chain.</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1029</Words>
  <Application>Microsoft Office PowerPoint</Application>
  <PresentationFormat>On-screen Show (4:3)</PresentationFormat>
  <Paragraphs>184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dpc8</dc:creator>
  <cp:lastModifiedBy>dpc8</cp:lastModifiedBy>
  <cp:revision>79</cp:revision>
  <dcterms:created xsi:type="dcterms:W3CDTF">2017-08-07T05:57:54Z</dcterms:created>
  <dcterms:modified xsi:type="dcterms:W3CDTF">2017-08-16T09:37:30Z</dcterms:modified>
</cp:coreProperties>
</file>